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4"/>
  </p:notesMasterIdLst>
  <p:handoutMasterIdLst>
    <p:handoutMasterId r:id="rId25"/>
  </p:handoutMasterIdLst>
  <p:sldIdLst>
    <p:sldId id="298" r:id="rId4"/>
    <p:sldId id="302" r:id="rId5"/>
    <p:sldId id="300" r:id="rId6"/>
    <p:sldId id="284" r:id="rId7"/>
    <p:sldId id="285" r:id="rId8"/>
    <p:sldId id="306" r:id="rId9"/>
    <p:sldId id="307" r:id="rId10"/>
    <p:sldId id="305" r:id="rId11"/>
    <p:sldId id="304" r:id="rId12"/>
    <p:sldId id="292" r:id="rId13"/>
    <p:sldId id="308" r:id="rId14"/>
    <p:sldId id="309" r:id="rId15"/>
    <p:sldId id="310" r:id="rId16"/>
    <p:sldId id="311" r:id="rId17"/>
    <p:sldId id="297" r:id="rId18"/>
    <p:sldId id="294" r:id="rId19"/>
    <p:sldId id="295" r:id="rId20"/>
    <p:sldId id="296" r:id="rId21"/>
    <p:sldId id="312" r:id="rId22"/>
    <p:sldId id="313" r:id="rId2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804"/>
    <a:srgbClr val="F08507"/>
    <a:srgbClr val="75A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9" autoAdjust="0"/>
    <p:restoredTop sz="85220" autoAdjust="0"/>
  </p:normalViewPr>
  <p:slideViewPr>
    <p:cSldViewPr snapToGrid="0">
      <p:cViewPr varScale="1">
        <p:scale>
          <a:sx n="88" d="100"/>
          <a:sy n="88" d="100"/>
        </p:scale>
        <p:origin x="15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Приходи</a:t>
            </a:r>
            <a:endParaRPr lang="de-DE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G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G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Приходи</a:t>
            </a:r>
            <a:endParaRPr lang="de-DE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BG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DA-48E7-A321-402E979D2202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DA-48E7-A321-402E979D2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G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Приходи</a:t>
            </a:r>
            <a:endParaRPr lang="de-DE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BG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#,##0\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G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G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0AD56-5B6C-4E6A-B7B4-295B40FE9287}" type="datetime1">
              <a:rPr lang="de-DE" smtClean="0"/>
              <a:t>24.04.23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25127B-56B1-41E7-870A-1A288A9B9CCE}" type="datetime1">
              <a:rPr lang="de-DE" noProof="0" smtClean="0"/>
              <a:t>24.04.23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06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9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28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3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57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Тук можете </a:t>
            </a:r>
            <a:r>
              <a:rPr lang="bg-BG"/>
              <a:t>да опишете </a:t>
            </a:r>
            <a:r>
              <a:rPr lang="bg-BG" dirty="0"/>
              <a:t>разходите или ползите през годините при различни обстоятелства (напр. таблица, сравняваща различни размери на домакинствата, инвестиционни суми, инсталирани </a:t>
            </a:r>
            <a:r>
              <a:rPr lang="de-DE" dirty="0"/>
              <a:t>kW </a:t>
            </a:r>
            <a:r>
              <a:rPr lang="bg-BG" dirty="0"/>
              <a:t>или стойности на потребление,…)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3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1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97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8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96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40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55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9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3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600" b="1" spc="-300" dirty="0"/>
            </a:lvl1pPr>
          </a:lstStyle>
          <a:p>
            <a:pPr lvl="0" algn="r" rtl="0"/>
            <a:r>
              <a:rPr lang="de-DE" noProof="0" dirty="0"/>
              <a:t>Klicken, um Präsentationstitel zu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5A17AD-50A2-6067-820B-46509134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98F166-7DF5-9E49-2017-08F77A3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55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Geben Sie Ihre Beschriftung 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500" b="1" spc="-300" dirty="0"/>
            </a:lvl1pPr>
          </a:lstStyle>
          <a:p>
            <a:pPr lvl="0" algn="r" rtl="0"/>
            <a:r>
              <a:rPr lang="en-GB" noProof="0" dirty="0"/>
              <a:t>Thank you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Full name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Telephone number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E-Mail</a:t>
            </a:r>
            <a:r>
              <a:rPr lang="de-DE" noProof="0" dirty="0"/>
              <a:t> </a:t>
            </a:r>
            <a:r>
              <a:rPr lang="en-GB" noProof="0" dirty="0"/>
              <a:t>address</a:t>
            </a:r>
            <a:r>
              <a:rPr lang="de-DE" noProof="0" dirty="0"/>
              <a:t> </a:t>
            </a:r>
            <a:r>
              <a:rPr lang="en-GB" noProof="0" dirty="0"/>
              <a:t>or</a:t>
            </a:r>
            <a:r>
              <a:rPr lang="de-DE" noProof="0" dirty="0"/>
              <a:t>´handle </a:t>
            </a:r>
            <a:r>
              <a:rPr lang="en-GB" noProof="0" dirty="0"/>
              <a:t>for</a:t>
            </a:r>
            <a:r>
              <a:rPr lang="de-DE" noProof="0" dirty="0"/>
              <a:t> </a:t>
            </a:r>
            <a:r>
              <a:rPr lang="de-DE" noProof="0" dirty="0" err="1"/>
              <a:t>social</a:t>
            </a:r>
            <a:r>
              <a:rPr lang="de-DE" noProof="0" dirty="0"/>
              <a:t> </a:t>
            </a:r>
            <a:r>
              <a:rPr lang="de-DE" noProof="0" dirty="0" err="1"/>
              <a:t>media</a:t>
            </a:r>
            <a:endParaRPr lang="de-DE" noProof="0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Company website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 rtl="0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 rtl="0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 rtl="0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 rtl="0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E66E3000-DE34-699C-F420-08B4041FA791}"/>
              </a:ext>
            </a:extLst>
          </p:cNvPr>
          <p:cNvPicPr/>
          <p:nvPr userDrawn="1"/>
        </p:nvPicPr>
        <p:blipFill>
          <a:blip r:embed="rId1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099" y="6389628"/>
            <a:ext cx="1092416" cy="4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svg"/><Relationship Id="rId34" Type="http://schemas.openxmlformats.org/officeDocument/2006/relationships/image" Target="../media/image4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8" Type="http://schemas.openxmlformats.org/officeDocument/2006/relationships/image" Target="../media/image14.png"/><Relationship Id="rId3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236999" y="0"/>
            <a:ext cx="10017587" cy="601404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sz="6000" dirty="0">
                <a:latin typeface="Calibri" panose="020F0502020204030204" pitchFamily="34" charset="0"/>
                <a:cs typeface="Calibri" panose="020F0502020204030204" pitchFamily="34" charset="0"/>
              </a:rPr>
              <a:t>ЕНЕРГИЙНА ОБЩНОСТ</a:t>
            </a:r>
            <a: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bg-BG" sz="2400" dirty="0">
                <a:latin typeface="Calibri" panose="020F0502020204030204" pitchFamily="34" charset="0"/>
                <a:cs typeface="Calibri" panose="020F0502020204030204" pitchFamily="34" charset="0"/>
              </a:rPr>
              <a:t>Оформяне на енергийното бъдеще на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bg-BG" sz="2400" dirty="0">
                <a:latin typeface="Calibri" panose="020F0502020204030204" pitchFamily="34" charset="0"/>
                <a:cs typeface="Calibri" panose="020F0502020204030204" pitchFamily="34" charset="0"/>
              </a:rPr>
              <a:t>регион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D65186-AB5A-4584-87C3-0FAA2992263B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88" y="4072348"/>
            <a:ext cx="1389738" cy="569612"/>
          </a:xfrm>
          <a:prstGeom prst="rect">
            <a:avLst/>
          </a:prstGeom>
        </p:spPr>
      </p:pic>
      <p:pic>
        <p:nvPicPr>
          <p:cNvPr id="6" name="Google Shape;17;p2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E674AEE-CE20-FC1C-90BF-0FEA60BA6113}"/>
              </a:ext>
            </a:extLst>
          </p:cNvPr>
          <p:cNvPicPr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7995" y="6150057"/>
            <a:ext cx="884810" cy="518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;p24">
            <a:extLst>
              <a:ext uri="{FF2B5EF4-FFF2-40B4-BE49-F238E27FC236}">
                <a16:creationId xmlns:a16="http://schemas.microsoft.com/office/drawing/2014/main" id="{961628E7-DC56-5702-AF0C-C9B04478AA3A}"/>
              </a:ext>
            </a:extLst>
          </p:cNvPr>
          <p:cNvSpPr txBox="1"/>
          <p:nvPr/>
        </p:nvSpPr>
        <p:spPr>
          <a:xfrm>
            <a:off x="3700244" y="6083189"/>
            <a:ext cx="733061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bg-BG" sz="1400" i="1"/>
              <a:t>Този материал е част от проект, който е получил финансиране от програмата за научни изследвания и иновации „Хоризонт 2020“ на Европейския съюз съгласно споразумение за безвъзмездна помощ № 101033722.</a:t>
            </a:r>
            <a:endParaRPr lang="en-GB" sz="1400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D0D1A7B-259B-8139-A829-EF53BB6DCAB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55883" y="6070941"/>
            <a:ext cx="216720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4730708" y="-266742"/>
            <a:ext cx="13944558" cy="658735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495" y="3522938"/>
            <a:ext cx="7573505" cy="1121858"/>
          </a:xfrm>
        </p:spPr>
        <p:txBody>
          <a:bodyPr rtlCol="0"/>
          <a:lstStyle/>
          <a:p>
            <a:pPr rtl="0"/>
            <a:r>
              <a:rPr lang="bg-BG" sz="6000" dirty="0"/>
              <a:t>Как може да участвате</a:t>
            </a:r>
            <a:endParaRPr lang="de-DE" sz="600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8494" y="4644796"/>
            <a:ext cx="7573505" cy="609129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bg-BG" dirty="0"/>
              <a:t>Станете част от </a:t>
            </a:r>
            <a:r>
              <a:rPr lang="de-DE" dirty="0"/>
              <a:t>[</a:t>
            </a:r>
            <a:r>
              <a:rPr lang="bg-BG" dirty="0"/>
              <a:t>име на Вашата енергийна общност</a:t>
            </a:r>
            <a:r>
              <a:rPr lang="de-DE" dirty="0"/>
              <a:t>].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bg-BG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Консумирайте местно произведена енергия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711608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Омръзнали ли са Ви високите и постоянно променящи се цени на енергията? Търсите ли алтернатива на големите енергийни доставчици?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Защо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Добавете най-подходящите ключови послания за тази целева група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Напр.: Участието в енергийна общност Ви позволява да намалите разходите си за енергия.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В същото време допринасяте за благото на Вашата общност.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Как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Опишете в какво се изразява участието на даден потребител във Вашата енергийна общност (напр. членски внос, цена на енергията/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kWh)]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bg-BG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Сами произвеждайте енергия и я споделяйте със съседите си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588318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Имате вече собствена фотоволтаична система и търсите начини да я рефинансирате? Или планирате да изградите инсталация за производство на енергия от възобновяем източник?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Защо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Добавете най-подходящите ключови послания за тази целева група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 за собствениците на жилища: С инсталация за производство на енергия от ВИ увеличавате стойността на Вашия имот.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 за фермерите: Можете да намерите приложение на неизползваните си ресурси (покрив или биомаса, …) и да печелите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Как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Опишете как даден потребител може да бъде част от Вашата енергийна общност (напр. членски внос, цена на енергията, тарифа за енергия)]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8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bg-BG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Направете интелигентна и екологична инвестиция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Търсите ли добра инвестиционна възможност, която да обслужва Вашия регион?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Защо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7"/>
            <a:ext cx="5472000" cy="2585059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Добавете най-подходящите ключови послания за тази целева група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 за възрастни хора: Направете разумна инвестиция, която ще има благоприятно отражение върху поколението на Вашите внуци.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 за общините: Облекчете общинския бюджет и подобрете позицията си, ставайки пионер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 за земеделски производители и МСП: Подобрете позицията си на ориентиран към бъдещето земеделски производител/МСП.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Как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Опишете как даден потребител може да бъде част </a:t>
            </a:r>
            <a:r>
              <a:rPr lang="bg-BG">
                <a:latin typeface="Calibri" panose="020F0502020204030204" pitchFamily="34" charset="0"/>
                <a:cs typeface="Calibri" panose="020F0502020204030204" pitchFamily="34" charset="0"/>
              </a:rPr>
              <a:t>от Вашата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енергийна общност (напр. обем на инвестициите, период на изплащане, членски внос)]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98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bg-BG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Разпространете информацията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Помогнете на [име на Вашата енергийна общност] да се развие, като разкажете на познатите си за нея!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Защо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7"/>
            <a:ext cx="5472000" cy="3054617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Добавете най-подходящите ключови послания за тази целева група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 за местни политици и асоциации: Разпространяването на посланието на енергийната общност Ви позволява да засилите регионалното сближаване.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 за асоциации и местни политици: Подобрете позицията си на пионер и иновативен лидер.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 за ученици: Вземете активна роля в прехода към зелена енергия или предприемете действия за борба с изменението на климата.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Как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Опишете как мултипликаторът може да подкрепи Вашата енергийна общност (напр. време, възможни действия)]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84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Hand, die auf einem Haftnotizzettel schreib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bg-BG" sz="6000" dirty="0"/>
              <a:t>Примерен слайд</a:t>
            </a:r>
            <a:endParaRPr lang="de-DE" sz="6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de-DE" sz="2800" dirty="0" err="1"/>
              <a:t>Lorem</a:t>
            </a:r>
            <a:r>
              <a:rPr lang="de-DE" sz="2800" dirty="0"/>
              <a:t> </a:t>
            </a:r>
            <a:r>
              <a:rPr lang="de-DE" sz="2800" dirty="0" err="1"/>
              <a:t>ipsum</a:t>
            </a:r>
            <a:r>
              <a:rPr lang="de-DE" sz="2800" dirty="0"/>
              <a:t> </a:t>
            </a:r>
            <a:r>
              <a:rPr lang="de-DE" sz="2800" dirty="0" err="1"/>
              <a:t>dolor</a:t>
            </a:r>
            <a:r>
              <a:rPr lang="de-DE" sz="2800" dirty="0"/>
              <a:t> </a:t>
            </a:r>
            <a:r>
              <a:rPr lang="de-DE" sz="2800" dirty="0" err="1"/>
              <a:t>sit</a:t>
            </a:r>
            <a:r>
              <a:rPr lang="de-DE" sz="2800" dirty="0"/>
              <a:t> </a:t>
            </a:r>
            <a:r>
              <a:rPr lang="de-DE" sz="2800" dirty="0" err="1"/>
              <a:t>amet</a:t>
            </a:r>
            <a:r>
              <a:rPr lang="de-DE" sz="2800" dirty="0"/>
              <a:t>, </a:t>
            </a:r>
            <a:r>
              <a:rPr lang="de-DE" sz="2800" dirty="0" err="1"/>
              <a:t>consectetur</a:t>
            </a:r>
            <a:r>
              <a:rPr lang="de-DE" sz="2800" dirty="0"/>
              <a:t> </a:t>
            </a:r>
            <a:r>
              <a:rPr lang="de-DE" sz="2800" dirty="0" err="1"/>
              <a:t>adipiscing</a:t>
            </a:r>
            <a:r>
              <a:rPr lang="de-DE" sz="2800" dirty="0"/>
              <a:t> </a:t>
            </a:r>
            <a:r>
              <a:rPr lang="de-DE" sz="2800" dirty="0" err="1"/>
              <a:t>elit</a:t>
            </a:r>
            <a:r>
              <a:rPr lang="de-DE" sz="2800" dirty="0"/>
              <a:t>. </a:t>
            </a:r>
          </a:p>
          <a:p>
            <a:pPr rtl="0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fermentum</a:t>
            </a:r>
            <a:r>
              <a:rPr lang="de-DE" dirty="0"/>
              <a:t> a magna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. Integer </a:t>
            </a:r>
            <a:r>
              <a:rPr lang="de-DE" dirty="0" err="1"/>
              <a:t>convallis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ante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. </a:t>
            </a:r>
          </a:p>
          <a:p>
            <a:pPr rtl="0"/>
            <a:r>
              <a:rPr lang="de-DE" dirty="0"/>
              <a:t>Morbi a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Suspendisse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finibus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. </a:t>
            </a:r>
          </a:p>
          <a:p>
            <a:pPr rtl="0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tortor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sodales</a:t>
            </a:r>
            <a:r>
              <a:rPr lang="de-DE" dirty="0"/>
              <a:t>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>
                <a:solidFill>
                  <a:srgbClr val="75A11D"/>
                </a:solidFill>
              </a:rPr>
              <a:t>Примерен слайд за представяне на статистически данни</a:t>
            </a:r>
            <a:endParaRPr lang="en-US" dirty="0">
              <a:solidFill>
                <a:srgbClr val="75A11D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504000"/>
          </a:xfrm>
        </p:spPr>
        <p:txBody>
          <a:bodyPr rtlCol="0"/>
          <a:lstStyle/>
          <a:p>
            <a:r>
              <a:rPr lang="bg-BG" dirty="0"/>
              <a:t>Визуализирайте числата с диаграми: Адаптирайте диаграмите по-долу с десен клик на мишката или вмъкнете нова </a:t>
            </a:r>
            <a:r>
              <a:rPr lang="en-US" dirty="0"/>
              <a:t>(insert </a:t>
            </a:r>
            <a:r>
              <a:rPr lang="en-US" dirty="0">
                <a:sym typeface="Wingdings" pitchFamily="2" charset="2"/>
              </a:rPr>
              <a:t> diagram). </a:t>
            </a:r>
            <a:endParaRPr lang="en-US" dirty="0"/>
          </a:p>
        </p:txBody>
      </p:sp>
      <p:graphicFrame>
        <p:nvGraphicFramePr>
          <p:cNvPr id="4" name="Diagramm 3" title="Bruttoeinnahmen-Platzhalterdiagramm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645048"/>
              </p:ext>
            </p:extLst>
          </p:nvPr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 title="Bruttoeinnahmen-Platzhalterdiagramm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517769"/>
              </p:ext>
            </p:extLst>
          </p:nvPr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 title="Bruttoeinnahmen-Platzhalterdiagramm">
            <a:extLst>
              <a:ext uri="{FF2B5EF4-FFF2-40B4-BE49-F238E27FC236}">
                <a16:creationId xmlns:a16="http://schemas.microsoft.com/office/drawing/2014/main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454427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>
                <a:solidFill>
                  <a:srgbClr val="75A11D"/>
                </a:solidFill>
              </a:rPr>
              <a:t>Примерен слайд за презентиране на таблици</a:t>
            </a:r>
            <a:endParaRPr lang="en-US" dirty="0">
              <a:solidFill>
                <a:srgbClr val="75A11D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11339513" cy="606845"/>
          </a:xfrm>
        </p:spPr>
        <p:txBody>
          <a:bodyPr rtlCol="0"/>
          <a:lstStyle/>
          <a:p>
            <a:pPr rtl="0"/>
            <a:r>
              <a:rPr lang="bg-BG" dirty="0"/>
              <a:t>Визуализирайте числата, като ги представите в таблица. Адаптирайте колоните според Вашите нужди (с десен клик на мишката).</a:t>
            </a:r>
            <a:endParaRPr lang="en-US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89609"/>
              </p:ext>
            </p:extLst>
          </p:nvPr>
        </p:nvGraphicFramePr>
        <p:xfrm>
          <a:off x="431801" y="1614845"/>
          <a:ext cx="11339510" cy="4252505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6199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617885">
                <a:tc>
                  <a:txBody>
                    <a:bodyPr/>
                    <a:lstStyle/>
                    <a:p>
                      <a:pPr algn="ctr" rtl="0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1.013 €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5.063 €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135.000 €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20.250 €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270.000 €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40.500 €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897" y="0"/>
            <a:ext cx="10287000" cy="6858000"/>
          </a:xfr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bg-BG" sz="5600" dirty="0"/>
              <a:t>Контакти</a:t>
            </a:r>
            <a:endParaRPr lang="de-DE" sz="56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bg-BG" dirty="0"/>
              <a:t>Име</a:t>
            </a:r>
            <a:endParaRPr lang="de-DE" dirty="0"/>
          </a:p>
        </p:txBody>
      </p:sp>
      <p:pic>
        <p:nvPicPr>
          <p:cNvPr id="8" name="Grafik 7" descr="Benutzer" title="Symbol – Name des Referenten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bg-BG" dirty="0"/>
              <a:t>Телефон</a:t>
            </a:r>
            <a:endParaRPr lang="en-GB" dirty="0"/>
          </a:p>
        </p:txBody>
      </p:sp>
      <p:pic>
        <p:nvPicPr>
          <p:cNvPr id="10" name="Grafik 9" descr="Smartphone" title="Symbol – Telefonnummer des Referenten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bg-BG" dirty="0"/>
              <a:t>Имейл</a:t>
            </a:r>
            <a:endParaRPr lang="de-DE" dirty="0"/>
          </a:p>
        </p:txBody>
      </p:sp>
      <p:pic>
        <p:nvPicPr>
          <p:cNvPr id="9" name="Grafik 8" descr="Umschlag" title="Symbol – E-Mail des Referenten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bg-BG" dirty="0"/>
              <a:t>Уебсайт</a:t>
            </a:r>
            <a:endParaRPr lang="de-DE" dirty="0"/>
          </a:p>
        </p:txBody>
      </p:sp>
      <p:pic>
        <p:nvPicPr>
          <p:cNvPr id="11" name="Grafik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253416" y="2798354"/>
            <a:ext cx="4938584" cy="1013684"/>
          </a:xfrm>
        </p:spPr>
        <p:txBody>
          <a:bodyPr/>
          <a:lstStyle/>
          <a:p>
            <a:r>
              <a:rPr lang="bg-BG" dirty="0"/>
              <a:t>Благодарим Ви!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Пълно име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Телефонен номер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dirty="0"/>
              <a:t>Имейл или социална мрежа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Уебсайт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5212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Ето как се зароди идеята за енергийна общност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От нашата общност за нашата общност.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AU" dirty="0"/>
              <a:t>[</a:t>
            </a:r>
            <a:r>
              <a:rPr lang="bg-BG" dirty="0"/>
              <a:t>Тук вмъкнете видеоклип (в случай, че разполагате с такъв), за да привлечете вниманието на аудиторията си още от самото начало. Ако нямате видеоклип, използвайте снимка, свързана с учредяването на общността Ви.</a:t>
            </a:r>
            <a:r>
              <a:rPr lang="en-AU" dirty="0"/>
              <a:t>]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5576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</p:spPr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20</a:t>
            </a:fld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203199" y="5427741"/>
            <a:ext cx="11557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i="1">
                <a:solidFill>
                  <a:srgbClr val="59595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Тази презентация </a:t>
            </a:r>
            <a:r>
              <a:rPr lang="bg-BG" i="1" dirty="0">
                <a:solidFill>
                  <a:srgbClr val="59595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© 2022, подготвена от Австрийската енергийна агенция, е лицензирана съгласно </a:t>
            </a:r>
            <a:r>
              <a:rPr lang="en-GB" i="1" dirty="0">
                <a:solidFill>
                  <a:srgbClr val="59595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CC BY-NC-SA 4.0. </a:t>
            </a:r>
            <a:r>
              <a:rPr lang="bg-BG" i="1" dirty="0">
                <a:solidFill>
                  <a:srgbClr val="59595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За да видите копие на този лиценз, посетете </a:t>
            </a:r>
            <a:r>
              <a:rPr lang="en-GB" i="1" u="sng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hlinkClick r:id="rId2"/>
              </a:rPr>
              <a:t>http://creativecommons.org/licenses/by-nc-sa/4.0/</a:t>
            </a:r>
            <a:endParaRPr lang="en-GB" sz="3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32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951274"/>
            <a:ext cx="5472000" cy="2999426"/>
          </a:xfrm>
        </p:spPr>
        <p:txBody>
          <a:bodyPr rtlCol="0"/>
          <a:lstStyle/>
          <a:p>
            <a:pPr marL="0" indent="0" rtl="0">
              <a:buNone/>
            </a:pPr>
            <a:r>
              <a:rPr lang="bg-BG" sz="2800" dirty="0"/>
              <a:t>Производство, споделяне и използване на енергия в рамките на една общност</a:t>
            </a:r>
            <a:endParaRPr lang="en-US" sz="2800" dirty="0"/>
          </a:p>
          <a:p>
            <a:pPr>
              <a:buClr>
                <a:srgbClr val="FBB804"/>
              </a:buClr>
              <a:buFont typeface="Systemschrift Normal"/>
              <a:buChar char="▸"/>
            </a:pPr>
            <a:r>
              <a:rPr lang="bg-BG" dirty="0">
                <a:effectLst/>
                <a:latin typeface="Calibri" panose="020F0502020204030204" pitchFamily="34" charset="0"/>
              </a:rPr>
              <a:t>Енергийната общност обединява публични органи, компании и граждани с цел местно производство, споделяне и използване на енергия от възобновяеми източници.</a:t>
            </a:r>
            <a:endParaRPr lang="en-US" dirty="0">
              <a:effectLst/>
              <a:latin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bg-BG" dirty="0"/>
              <a:t>Тя прави хората част от така необходимата енергийна трансформация.</a:t>
            </a:r>
            <a:endParaRPr lang="en-US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4876800" y="902415"/>
            <a:ext cx="7315200" cy="2335369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z="3600" spc="-300" dirty="0"/>
              <a:t>Какво е енергийна общност</a:t>
            </a:r>
            <a:r>
              <a:rPr lang="en-US" sz="3600" spc="-300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>
              <a:alpha val="80000"/>
            </a:schemeClr>
          </a:solidFill>
        </p:spPr>
        <p:txBody>
          <a:bodyPr rtlCol="0"/>
          <a:lstStyle/>
          <a:p>
            <a:pPr rtl="0"/>
            <a:r>
              <a:rPr lang="bg-BG" dirty="0"/>
              <a:t>Печеливша ситуация за всички – за Вас, Вашия съсед и климата</a:t>
            </a:r>
            <a:r>
              <a:rPr lang="en-US" dirty="0"/>
              <a:t>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83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Предимствата са многобройни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Как [име на Вашата енергийна общност] ще оформи нашето енергийно бъдеще?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За нашата общност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3190540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Намалени разходи за енергия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Независимост от ценовите колебания на енергийния пазар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Преход към зелена енергия, от който нашият климат отчаяно се нуждае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Стойност за региона и работни места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Сигурни и зелени инвестиционни възможности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Общностен дух (помощ за уязвими членове на общността, напр. енергийно бедни домакинства, детски градини и др.)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За Вас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Отбележете в този раздел най-важните ползи за целевата група, пред която представяте Вашата енергийна общност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0806" b="10806"/>
          <a:stretch/>
        </p:blipFill>
        <p:spPr>
          <a:xfrm>
            <a:off x="0" y="1"/>
            <a:ext cx="12192000" cy="6371350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4957" y="5506357"/>
            <a:ext cx="4755043" cy="565899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</a:t>
            </a:r>
            <a:r>
              <a:rPr lang="bg-BG" dirty="0"/>
              <a:t>Поставете снимка на една от Вашите енергийни инсталации</a:t>
            </a:r>
            <a:r>
              <a:rPr lang="de-DE" dirty="0"/>
              <a:t>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5</a:t>
            </a:fld>
            <a:endParaRPr lang="de-DE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0913"/>
            <a:ext cx="11340000" cy="809351"/>
          </a:xfrm>
        </p:spPr>
        <p:txBody>
          <a:bodyPr rtlCol="0"/>
          <a:lstStyle/>
          <a:p>
            <a:pPr rtl="0"/>
            <a:r>
              <a:rPr lang="bg-BG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Енергия, произведена по щадящ за климата начин в [регион]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119213"/>
            <a:ext cx="11339513" cy="360000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Как [име на Вашата енергийна общност] ще оформи енергийното ни бъдеще?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Нашата мисия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Тук опишете Вашата мисия. Какво правите в момента? За кого го правите?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 предоставяне на възможност на гражданите да бъдат част от промяната, изграждане на мрежа от хора, които желаят да споделят енергия, 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Нашата визия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Тук опишете визията си. Какво искате да постигнете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rtl="0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Напр.: Искаме да снабдяваме целия регион с местно произведена енергия, щадяща климата, 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45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790702"/>
            <a:ext cx="5472000" cy="4877410"/>
          </a:xfrm>
        </p:spPr>
        <p:txBody>
          <a:bodyPr rtlCol="0"/>
          <a:lstStyle/>
          <a:p>
            <a:pPr marL="0" indent="0" rtl="0">
              <a:buNone/>
            </a:pPr>
            <a:r>
              <a:rPr lang="bg-BG" sz="2800" dirty="0"/>
              <a:t>Нашият екип комбинира най-важните умения за изграждането на енергийна общност.</a:t>
            </a:r>
            <a:endParaRPr lang="en-US" sz="2800" dirty="0"/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bg-BG" b="1" dirty="0"/>
              <a:t>Мария П.: </a:t>
            </a:r>
            <a:r>
              <a:rPr lang="bg-BG" dirty="0"/>
              <a:t>С опита си в областта на възобновяемите енергийни източници Мария знае как да се прилага енергийното управление за нашия регион.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bg-BG" b="1" dirty="0"/>
              <a:t>Иван П.: </a:t>
            </a:r>
            <a:r>
              <a:rPr lang="bg-BG" dirty="0"/>
              <a:t>Като далновиден предприемач Иван изгради първата фотоволтаична инсталация на нашата енергийна общност. Неговата задача е да убеди местните компании да вземат участие в нашата енергийна общност.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bg-BG" b="1" dirty="0"/>
              <a:t>Петър И.: </a:t>
            </a:r>
            <a:r>
              <a:rPr lang="bg-BG" dirty="0"/>
              <a:t>Като кмет на нашата община, Петър играе съществена роля за повишаване на осведомеността за нашата енергийна общност и разполага с достъп до държавни субсидии.</a:t>
            </a:r>
            <a:r>
              <a:rPr lang="en-US" dirty="0"/>
              <a:t> 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/>
              <a:t>…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096014" y="389158"/>
            <a:ext cx="5831277" cy="3888000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z="6000" spc="-300" dirty="0"/>
              <a:t>Кои сме ние</a:t>
            </a:r>
            <a:endParaRPr lang="en-US" sz="6000" spc="-3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bg-BG" dirty="0"/>
              <a:t>Водени сме от оспорването на статуквото. Ние издигаме енергийните доставки в нашите региони на следващо ниво.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функционира 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 на Вашата енергийна общност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Това е първата енергийна общност 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регион/населено място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7589441" cy="4679250"/>
          </a:xfrm>
        </p:spPr>
        <p:txBody>
          <a:bodyPr/>
          <a:lstStyle/>
          <a:p>
            <a:r>
              <a:rPr lang="bg-BG" dirty="0"/>
              <a:t>Обяснете механиката на Вашата енергийна общност – каква е нейната структура?</a:t>
            </a:r>
          </a:p>
          <a:p>
            <a:r>
              <a:rPr lang="bg-BG" dirty="0"/>
              <a:t>Ако все още не е напълно изградена, обяснете как е предвидено да работи в бъдеще?</a:t>
            </a: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[</a:t>
            </a:r>
            <a:r>
              <a:rPr lang="bg-BG" dirty="0"/>
              <a:t>Маркирайте важните факти със стрелки</a:t>
            </a:r>
            <a:r>
              <a:rPr lang="de-DE" dirty="0"/>
              <a:t>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		[</a:t>
            </a:r>
            <a:r>
              <a:rPr lang="bg-BG" dirty="0"/>
              <a:t>Визуализирайте важните 						аспекти с пиктограми</a:t>
            </a:r>
            <a:r>
              <a:rPr lang="de-DE" dirty="0"/>
              <a:t>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8</a:t>
            </a:fld>
            <a:endParaRPr lang="de-DE" noProof="0"/>
          </a:p>
        </p:txBody>
      </p:sp>
      <p:sp>
        <p:nvSpPr>
          <p:cNvPr id="5" name="Grafik 6" title="Pfeil für die Anweisung zur Vorlage">
            <a:extLst>
              <a:ext uri="{FF2B5EF4-FFF2-40B4-BE49-F238E27FC236}">
                <a16:creationId xmlns:a16="http://schemas.microsoft.com/office/drawing/2014/main" id="{9F0043CE-396B-2DD8-4169-32E4E3DFF2E1}"/>
              </a:ext>
            </a:extLst>
          </p:cNvPr>
          <p:cNvSpPr/>
          <p:nvPr/>
        </p:nvSpPr>
        <p:spPr>
          <a:xfrm rot="450526">
            <a:off x="782550" y="2883280"/>
            <a:ext cx="1321920" cy="1282529"/>
          </a:xfrm>
          <a:custGeom>
            <a:avLst/>
            <a:gdLst>
              <a:gd name="connsiteX0" fmla="*/ 626791 w 676275"/>
              <a:gd name="connsiteY0" fmla="*/ 456724 h 666750"/>
              <a:gd name="connsiteX1" fmla="*/ 624886 w 676275"/>
              <a:gd name="connsiteY1" fmla="*/ 459581 h 666750"/>
              <a:gd name="connsiteX2" fmla="*/ 500108 w 676275"/>
              <a:gd name="connsiteY2" fmla="*/ 418624 h 666750"/>
              <a:gd name="connsiteX3" fmla="*/ 465818 w 676275"/>
              <a:gd name="connsiteY3" fmla="*/ 415766 h 666750"/>
              <a:gd name="connsiteX4" fmla="*/ 470581 w 676275"/>
              <a:gd name="connsiteY4" fmla="*/ 433864 h 666750"/>
              <a:gd name="connsiteX5" fmla="*/ 605836 w 676275"/>
              <a:gd name="connsiteY5" fmla="*/ 480536 h 666750"/>
              <a:gd name="connsiteX6" fmla="*/ 544876 w 676275"/>
              <a:gd name="connsiteY6" fmla="*/ 507206 h 666750"/>
              <a:gd name="connsiteX7" fmla="*/ 475343 w 676275"/>
              <a:gd name="connsiteY7" fmla="*/ 516731 h 666750"/>
              <a:gd name="connsiteX8" fmla="*/ 456293 w 676275"/>
              <a:gd name="connsiteY8" fmla="*/ 515779 h 666750"/>
              <a:gd name="connsiteX9" fmla="*/ 446768 w 676275"/>
              <a:gd name="connsiteY9" fmla="*/ 514826 h 666750"/>
              <a:gd name="connsiteX10" fmla="*/ 442958 w 676275"/>
              <a:gd name="connsiteY10" fmla="*/ 514826 h 666750"/>
              <a:gd name="connsiteX11" fmla="*/ 441053 w 676275"/>
              <a:gd name="connsiteY11" fmla="*/ 514826 h 666750"/>
              <a:gd name="connsiteX12" fmla="*/ 440101 w 676275"/>
              <a:gd name="connsiteY12" fmla="*/ 514826 h 666750"/>
              <a:gd name="connsiteX13" fmla="*/ 422003 w 676275"/>
              <a:gd name="connsiteY13" fmla="*/ 511016 h 666750"/>
              <a:gd name="connsiteX14" fmla="*/ 406763 w 676275"/>
              <a:gd name="connsiteY14" fmla="*/ 507206 h 666750"/>
              <a:gd name="connsiteX15" fmla="*/ 339136 w 676275"/>
              <a:gd name="connsiteY15" fmla="*/ 472916 h 666750"/>
              <a:gd name="connsiteX16" fmla="*/ 220073 w 676275"/>
              <a:gd name="connsiteY16" fmla="*/ 348139 h 666750"/>
              <a:gd name="connsiteX17" fmla="*/ 132443 w 676275"/>
              <a:gd name="connsiteY17" fmla="*/ 202406 h 666750"/>
              <a:gd name="connsiteX18" fmla="*/ 56243 w 676275"/>
              <a:gd name="connsiteY18" fmla="*/ 22384 h 666750"/>
              <a:gd name="connsiteX19" fmla="*/ 27668 w 676275"/>
              <a:gd name="connsiteY19" fmla="*/ 7144 h 666750"/>
              <a:gd name="connsiteX20" fmla="*/ 7666 w 676275"/>
              <a:gd name="connsiteY20" fmla="*/ 18574 h 666750"/>
              <a:gd name="connsiteX21" fmla="*/ 171496 w 676275"/>
              <a:gd name="connsiteY21" fmla="*/ 346234 h 666750"/>
              <a:gd name="connsiteX22" fmla="*/ 299131 w 676275"/>
              <a:gd name="connsiteY22" fmla="*/ 481489 h 666750"/>
              <a:gd name="connsiteX23" fmla="*/ 467723 w 676275"/>
              <a:gd name="connsiteY23" fmla="*/ 543401 h 666750"/>
              <a:gd name="connsiteX24" fmla="*/ 576308 w 676275"/>
              <a:gd name="connsiteY24" fmla="*/ 531971 h 666750"/>
              <a:gd name="connsiteX25" fmla="*/ 510586 w 676275"/>
              <a:gd name="connsiteY25" fmla="*/ 642461 h 666750"/>
              <a:gd name="connsiteX26" fmla="*/ 524873 w 676275"/>
              <a:gd name="connsiteY26" fmla="*/ 661511 h 666750"/>
              <a:gd name="connsiteX27" fmla="*/ 556306 w 676275"/>
              <a:gd name="connsiteY27" fmla="*/ 659606 h 666750"/>
              <a:gd name="connsiteX28" fmla="*/ 660128 w 676275"/>
              <a:gd name="connsiteY28" fmla="*/ 490061 h 666750"/>
              <a:gd name="connsiteX29" fmla="*/ 669653 w 676275"/>
              <a:gd name="connsiteY29" fmla="*/ 482441 h 666750"/>
              <a:gd name="connsiteX30" fmla="*/ 668701 w 676275"/>
              <a:gd name="connsiteY30" fmla="*/ 476726 h 666750"/>
              <a:gd name="connsiteX31" fmla="*/ 670606 w 676275"/>
              <a:gd name="connsiteY31" fmla="*/ 473869 h 666750"/>
              <a:gd name="connsiteX32" fmla="*/ 626791 w 676275"/>
              <a:gd name="connsiteY32" fmla="*/ 456724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6275" h="666750">
                <a:moveTo>
                  <a:pt x="626791" y="456724"/>
                </a:moveTo>
                <a:cubicBezTo>
                  <a:pt x="625838" y="457676"/>
                  <a:pt x="625838" y="458629"/>
                  <a:pt x="624886" y="459581"/>
                </a:cubicBezTo>
                <a:cubicBezTo>
                  <a:pt x="582023" y="450056"/>
                  <a:pt x="540113" y="436721"/>
                  <a:pt x="500108" y="418624"/>
                </a:cubicBezTo>
                <a:cubicBezTo>
                  <a:pt x="490583" y="413861"/>
                  <a:pt x="476296" y="410051"/>
                  <a:pt x="465818" y="415766"/>
                </a:cubicBezTo>
                <a:cubicBezTo>
                  <a:pt x="456293" y="421481"/>
                  <a:pt x="463913" y="431006"/>
                  <a:pt x="470581" y="433864"/>
                </a:cubicBezTo>
                <a:cubicBezTo>
                  <a:pt x="514396" y="453866"/>
                  <a:pt x="559163" y="469106"/>
                  <a:pt x="605836" y="480536"/>
                </a:cubicBezTo>
                <a:cubicBezTo>
                  <a:pt x="586786" y="491966"/>
                  <a:pt x="566783" y="501491"/>
                  <a:pt x="544876" y="507206"/>
                </a:cubicBezTo>
                <a:cubicBezTo>
                  <a:pt x="522968" y="513874"/>
                  <a:pt x="496298" y="516731"/>
                  <a:pt x="475343" y="516731"/>
                </a:cubicBezTo>
                <a:cubicBezTo>
                  <a:pt x="468676" y="516731"/>
                  <a:pt x="462961" y="516731"/>
                  <a:pt x="456293" y="515779"/>
                </a:cubicBezTo>
                <a:cubicBezTo>
                  <a:pt x="453436" y="515779"/>
                  <a:pt x="449626" y="514826"/>
                  <a:pt x="446768" y="514826"/>
                </a:cubicBezTo>
                <a:cubicBezTo>
                  <a:pt x="445816" y="514826"/>
                  <a:pt x="443911" y="514826"/>
                  <a:pt x="442958" y="514826"/>
                </a:cubicBezTo>
                <a:cubicBezTo>
                  <a:pt x="442006" y="514826"/>
                  <a:pt x="442006" y="514826"/>
                  <a:pt x="441053" y="514826"/>
                </a:cubicBezTo>
                <a:cubicBezTo>
                  <a:pt x="441053" y="514826"/>
                  <a:pt x="440101" y="514826"/>
                  <a:pt x="440101" y="514826"/>
                </a:cubicBezTo>
                <a:cubicBezTo>
                  <a:pt x="434386" y="513874"/>
                  <a:pt x="427718" y="512921"/>
                  <a:pt x="422003" y="511016"/>
                </a:cubicBezTo>
                <a:cubicBezTo>
                  <a:pt x="414383" y="509111"/>
                  <a:pt x="413431" y="509111"/>
                  <a:pt x="406763" y="507206"/>
                </a:cubicBezTo>
                <a:cubicBezTo>
                  <a:pt x="382951" y="499586"/>
                  <a:pt x="361043" y="488156"/>
                  <a:pt x="339136" y="472916"/>
                </a:cubicBezTo>
                <a:cubicBezTo>
                  <a:pt x="292463" y="439579"/>
                  <a:pt x="253411" y="394811"/>
                  <a:pt x="220073" y="348139"/>
                </a:cubicBezTo>
                <a:cubicBezTo>
                  <a:pt x="186736" y="302419"/>
                  <a:pt x="157208" y="252889"/>
                  <a:pt x="132443" y="202406"/>
                </a:cubicBezTo>
                <a:cubicBezTo>
                  <a:pt x="103868" y="144304"/>
                  <a:pt x="79103" y="83344"/>
                  <a:pt x="56243" y="22384"/>
                </a:cubicBezTo>
                <a:cubicBezTo>
                  <a:pt x="52433" y="11906"/>
                  <a:pt x="38146" y="8096"/>
                  <a:pt x="27668" y="7144"/>
                </a:cubicBezTo>
                <a:cubicBezTo>
                  <a:pt x="21953" y="7144"/>
                  <a:pt x="3856" y="8096"/>
                  <a:pt x="7666" y="18574"/>
                </a:cubicBezTo>
                <a:cubicBezTo>
                  <a:pt x="50528" y="132874"/>
                  <a:pt x="99106" y="247174"/>
                  <a:pt x="171496" y="346234"/>
                </a:cubicBezTo>
                <a:cubicBezTo>
                  <a:pt x="207691" y="395764"/>
                  <a:pt x="249601" y="444341"/>
                  <a:pt x="299131" y="481489"/>
                </a:cubicBezTo>
                <a:cubicBezTo>
                  <a:pt x="348661" y="517684"/>
                  <a:pt x="406763" y="538639"/>
                  <a:pt x="467723" y="543401"/>
                </a:cubicBezTo>
                <a:cubicBezTo>
                  <a:pt x="503918" y="545306"/>
                  <a:pt x="541066" y="542449"/>
                  <a:pt x="576308" y="531971"/>
                </a:cubicBezTo>
                <a:cubicBezTo>
                  <a:pt x="553448" y="568166"/>
                  <a:pt x="531541" y="605314"/>
                  <a:pt x="510586" y="642461"/>
                </a:cubicBezTo>
                <a:cubicBezTo>
                  <a:pt x="505823" y="651986"/>
                  <a:pt x="517253" y="658654"/>
                  <a:pt x="524873" y="661511"/>
                </a:cubicBezTo>
                <a:cubicBezTo>
                  <a:pt x="531541" y="664369"/>
                  <a:pt x="551543" y="668179"/>
                  <a:pt x="556306" y="659606"/>
                </a:cubicBezTo>
                <a:cubicBezTo>
                  <a:pt x="588691" y="601504"/>
                  <a:pt x="622981" y="545306"/>
                  <a:pt x="660128" y="490061"/>
                </a:cubicBezTo>
                <a:cubicBezTo>
                  <a:pt x="664891" y="489109"/>
                  <a:pt x="668701" y="487204"/>
                  <a:pt x="669653" y="482441"/>
                </a:cubicBezTo>
                <a:cubicBezTo>
                  <a:pt x="670606" y="480536"/>
                  <a:pt x="669653" y="478631"/>
                  <a:pt x="668701" y="476726"/>
                </a:cubicBezTo>
                <a:cubicBezTo>
                  <a:pt x="669653" y="475774"/>
                  <a:pt x="669653" y="474821"/>
                  <a:pt x="670606" y="473869"/>
                </a:cubicBezTo>
                <a:cubicBezTo>
                  <a:pt x="683941" y="457676"/>
                  <a:pt x="636316" y="443389"/>
                  <a:pt x="626791" y="4567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pic>
        <p:nvPicPr>
          <p:cNvPr id="10" name="Grafik 9" descr="Elektroauto mit einfarbiger Füllung">
            <a:extLst>
              <a:ext uri="{FF2B5EF4-FFF2-40B4-BE49-F238E27FC236}">
                <a16:creationId xmlns:a16="http://schemas.microsoft.com/office/drawing/2014/main" id="{BF3D613F-09A5-B9DE-378E-F987C1E6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04484" y="5101501"/>
            <a:ext cx="1220330" cy="1220330"/>
          </a:xfrm>
          <a:prstGeom prst="rect">
            <a:avLst/>
          </a:prstGeom>
        </p:spPr>
      </p:pic>
      <p:pic>
        <p:nvPicPr>
          <p:cNvPr id="8" name="Grafik 7" descr="Start mit einfarbiger Füllung">
            <a:extLst>
              <a:ext uri="{FF2B5EF4-FFF2-40B4-BE49-F238E27FC236}">
                <a16:creationId xmlns:a16="http://schemas.microsoft.com/office/drawing/2014/main" id="{4DDD4E94-5471-484E-4FFB-CB00C539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8791" y="2508799"/>
            <a:ext cx="914400" cy="914400"/>
          </a:xfrm>
          <a:prstGeom prst="rect">
            <a:avLst/>
          </a:prstGeom>
        </p:spPr>
      </p:pic>
      <p:pic>
        <p:nvPicPr>
          <p:cNvPr id="13" name="Grafik 12" descr="Sonne mit einfarbiger Füllung">
            <a:extLst>
              <a:ext uri="{FF2B5EF4-FFF2-40B4-BE49-F238E27FC236}">
                <a16:creationId xmlns:a16="http://schemas.microsoft.com/office/drawing/2014/main" id="{76B0B96B-80AA-0859-898D-458E1883D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0633" y="4496408"/>
            <a:ext cx="914400" cy="914400"/>
          </a:xfrm>
          <a:prstGeom prst="rect">
            <a:avLst/>
          </a:prstGeom>
        </p:spPr>
      </p:pic>
      <p:pic>
        <p:nvPicPr>
          <p:cNvPr id="15" name="Grafik 14" descr="Strommast mit einfarbiger Füllung">
            <a:extLst>
              <a:ext uri="{FF2B5EF4-FFF2-40B4-BE49-F238E27FC236}">
                <a16:creationId xmlns:a16="http://schemas.microsoft.com/office/drawing/2014/main" id="{E8DE406E-E89E-91E9-B910-DE6506B56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8013" y="1886283"/>
            <a:ext cx="914400" cy="914400"/>
          </a:xfrm>
          <a:prstGeom prst="rect">
            <a:avLst/>
          </a:prstGeom>
        </p:spPr>
      </p:pic>
      <p:pic>
        <p:nvPicPr>
          <p:cNvPr id="17" name="Grafik 16" descr="Windkraftanlagen mit einfarbiger Füllung">
            <a:extLst>
              <a:ext uri="{FF2B5EF4-FFF2-40B4-BE49-F238E27FC236}">
                <a16:creationId xmlns:a16="http://schemas.microsoft.com/office/drawing/2014/main" id="{39F6B250-3128-C2C5-A4DD-04A7B0CAC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4279" y="3804874"/>
            <a:ext cx="914400" cy="914400"/>
          </a:xfrm>
          <a:prstGeom prst="rect">
            <a:avLst/>
          </a:prstGeom>
        </p:spPr>
      </p:pic>
      <p:pic>
        <p:nvPicPr>
          <p:cNvPr id="19" name="Grafik 18" descr="Familie mit Junge mit einfarbiger Füllung">
            <a:extLst>
              <a:ext uri="{FF2B5EF4-FFF2-40B4-BE49-F238E27FC236}">
                <a16:creationId xmlns:a16="http://schemas.microsoft.com/office/drawing/2014/main" id="{A578CDCF-6E6E-64DD-B278-8F83E07621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7503" y="3943178"/>
            <a:ext cx="928863" cy="928863"/>
          </a:xfrm>
          <a:prstGeom prst="rect">
            <a:avLst/>
          </a:prstGeom>
        </p:spPr>
      </p:pic>
      <p:pic>
        <p:nvPicPr>
          <p:cNvPr id="14" name="Grafik 13" descr="Ladender Akku">
            <a:extLst>
              <a:ext uri="{FF2B5EF4-FFF2-40B4-BE49-F238E27FC236}">
                <a16:creationId xmlns:a16="http://schemas.microsoft.com/office/drawing/2014/main" id="{D75C05D4-786C-33A7-112D-93B0056AAE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37795" y="1381419"/>
            <a:ext cx="847856" cy="847856"/>
          </a:xfrm>
          <a:prstGeom prst="rect">
            <a:avLst/>
          </a:prstGeom>
        </p:spPr>
      </p:pic>
      <p:pic>
        <p:nvPicPr>
          <p:cNvPr id="16" name="Grafik 15" descr="Elektroauto">
            <a:extLst>
              <a:ext uri="{FF2B5EF4-FFF2-40B4-BE49-F238E27FC236}">
                <a16:creationId xmlns:a16="http://schemas.microsoft.com/office/drawing/2014/main" id="{A5340A38-01AD-DCAC-4726-44B1490118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57133" y="5432776"/>
            <a:ext cx="1022273" cy="1022273"/>
          </a:xfrm>
          <a:prstGeom prst="rect">
            <a:avLst/>
          </a:prstGeom>
        </p:spPr>
      </p:pic>
      <p:pic>
        <p:nvPicPr>
          <p:cNvPr id="18" name="Grafik 17" descr="Rakete">
            <a:extLst>
              <a:ext uri="{FF2B5EF4-FFF2-40B4-BE49-F238E27FC236}">
                <a16:creationId xmlns:a16="http://schemas.microsoft.com/office/drawing/2014/main" id="{39B5A448-ED0D-13AF-7DB2-11B788DD2E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58791" y="284972"/>
            <a:ext cx="926078" cy="926078"/>
          </a:xfrm>
          <a:prstGeom prst="rect">
            <a:avLst/>
          </a:prstGeom>
        </p:spPr>
      </p:pic>
      <p:pic>
        <p:nvPicPr>
          <p:cNvPr id="20" name="Grafik 19" descr="Trophäe">
            <a:extLst>
              <a:ext uri="{FF2B5EF4-FFF2-40B4-BE49-F238E27FC236}">
                <a16:creationId xmlns:a16="http://schemas.microsoft.com/office/drawing/2014/main" id="{2A0421EA-A1FB-5732-EB48-8C5000BE5C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76571" y="5565315"/>
            <a:ext cx="715986" cy="715986"/>
          </a:xfrm>
          <a:prstGeom prst="rect">
            <a:avLst/>
          </a:prstGeom>
        </p:spPr>
      </p:pic>
      <p:pic>
        <p:nvPicPr>
          <p:cNvPr id="21" name="Grafik 20" descr="Haus">
            <a:extLst>
              <a:ext uri="{FF2B5EF4-FFF2-40B4-BE49-F238E27FC236}">
                <a16:creationId xmlns:a16="http://schemas.microsoft.com/office/drawing/2014/main" id="{CFA244EF-B7E0-3D70-BE1C-11DFBE5D8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32854" y="1793465"/>
            <a:ext cx="952525" cy="952525"/>
          </a:xfrm>
          <a:prstGeom prst="rect">
            <a:avLst/>
          </a:prstGeom>
        </p:spPr>
      </p:pic>
      <p:pic>
        <p:nvPicPr>
          <p:cNvPr id="22" name="Grafik 21" descr="Schulgebäude">
            <a:extLst>
              <a:ext uri="{FF2B5EF4-FFF2-40B4-BE49-F238E27FC236}">
                <a16:creationId xmlns:a16="http://schemas.microsoft.com/office/drawing/2014/main" id="{EDC994C3-E179-F312-D329-7542E474A9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171942" y="1771003"/>
            <a:ext cx="1029680" cy="1029680"/>
          </a:xfrm>
          <a:prstGeom prst="rect">
            <a:avLst/>
          </a:prstGeom>
        </p:spPr>
      </p:pic>
      <p:pic>
        <p:nvPicPr>
          <p:cNvPr id="23" name="Grafik 22" descr="Fabrik">
            <a:extLst>
              <a:ext uri="{FF2B5EF4-FFF2-40B4-BE49-F238E27FC236}">
                <a16:creationId xmlns:a16="http://schemas.microsoft.com/office/drawing/2014/main" id="{13EDB938-77FE-8F9F-E33D-7E54A4C139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42099" y="2726726"/>
            <a:ext cx="748149" cy="748149"/>
          </a:xfrm>
          <a:prstGeom prst="rect">
            <a:avLst/>
          </a:prstGeom>
        </p:spPr>
      </p:pic>
      <p:pic>
        <p:nvPicPr>
          <p:cNvPr id="24" name="Grafik 23" descr="Verbindungen">
            <a:extLst>
              <a:ext uri="{FF2B5EF4-FFF2-40B4-BE49-F238E27FC236}">
                <a16:creationId xmlns:a16="http://schemas.microsoft.com/office/drawing/2014/main" id="{C322C0B8-2656-1E55-8DE1-B329844B67C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55493" y="3370890"/>
            <a:ext cx="1157427" cy="1157427"/>
          </a:xfrm>
          <a:prstGeom prst="rect">
            <a:avLst/>
          </a:prstGeom>
        </p:spPr>
      </p:pic>
      <p:pic>
        <p:nvPicPr>
          <p:cNvPr id="25" name="Grafik 24" descr="Offene Hand mit Pflanze">
            <a:extLst>
              <a:ext uri="{FF2B5EF4-FFF2-40B4-BE49-F238E27FC236}">
                <a16:creationId xmlns:a16="http://schemas.microsoft.com/office/drawing/2014/main" id="{CF01DF93-E7A6-A75C-0884-4F52E79917D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88185" y="834378"/>
            <a:ext cx="1063651" cy="1063651"/>
          </a:xfrm>
          <a:prstGeom prst="rect">
            <a:avLst/>
          </a:prstGeom>
        </p:spPr>
      </p:pic>
      <p:pic>
        <p:nvPicPr>
          <p:cNvPr id="26" name="Grafik 25" descr="Welle">
            <a:extLst>
              <a:ext uri="{FF2B5EF4-FFF2-40B4-BE49-F238E27FC236}">
                <a16:creationId xmlns:a16="http://schemas.microsoft.com/office/drawing/2014/main" id="{3600883D-8A72-D253-9726-1C458BA4A60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906505" y="4694841"/>
            <a:ext cx="779955" cy="779955"/>
          </a:xfrm>
          <a:prstGeom prst="rect">
            <a:avLst/>
          </a:prstGeom>
        </p:spPr>
      </p:pic>
      <p:pic>
        <p:nvPicPr>
          <p:cNvPr id="27" name="Grafik 26" descr="Sonne">
            <a:extLst>
              <a:ext uri="{FF2B5EF4-FFF2-40B4-BE49-F238E27FC236}">
                <a16:creationId xmlns:a16="http://schemas.microsoft.com/office/drawing/2014/main" id="{7044F1B6-082E-5073-8867-915343638F4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057833" y="4014428"/>
            <a:ext cx="783858" cy="783858"/>
          </a:xfrm>
          <a:prstGeom prst="rect">
            <a:avLst/>
          </a:prstGeom>
        </p:spPr>
      </p:pic>
      <p:pic>
        <p:nvPicPr>
          <p:cNvPr id="28" name="Grafik 27" descr="Blatt">
            <a:extLst>
              <a:ext uri="{FF2B5EF4-FFF2-40B4-BE49-F238E27FC236}">
                <a16:creationId xmlns:a16="http://schemas.microsoft.com/office/drawing/2014/main" id="{8163C8A9-AC97-DF24-30BC-5FAFD28E7E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596986" y="793452"/>
            <a:ext cx="850896" cy="8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какъв етап сме?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Това е само началото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Тук обобщете най-важните факти и числа</a:t>
            </a:r>
            <a:endParaRPr lang="de-DE" dirty="0"/>
          </a:p>
          <a:p>
            <a:pPr lvl="1"/>
            <a:r>
              <a:rPr lang="bg-BG" dirty="0"/>
              <a:t>Брой на инсталациите за производство на енергия</a:t>
            </a:r>
          </a:p>
          <a:p>
            <a:pPr lvl="1"/>
            <a:r>
              <a:rPr lang="bg-BG" dirty="0"/>
              <a:t>Статистика за членовете на общността [напр. брой членове, намалено потребление на енергия с </a:t>
            </a:r>
            <a:r>
              <a:rPr lang="de-DE" dirty="0"/>
              <a:t>XXX kWh </a:t>
            </a:r>
            <a:r>
              <a:rPr lang="bg-BG" dirty="0"/>
              <a:t>спрямо миналата година, което е равно на потреблението на </a:t>
            </a:r>
            <a:r>
              <a:rPr lang="de-DE" dirty="0"/>
              <a:t>XX </a:t>
            </a:r>
            <a:r>
              <a:rPr lang="bg-BG" dirty="0"/>
              <a:t>къщи в нашия град.]</a:t>
            </a:r>
            <a:endParaRPr lang="de-DE" dirty="0"/>
          </a:p>
          <a:p>
            <a:pPr lvl="1"/>
            <a:r>
              <a:rPr lang="de-DE" dirty="0"/>
              <a:t>…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9</a:t>
            </a:fld>
            <a:endParaRPr lang="de-DE" noProof="0"/>
          </a:p>
        </p:txBody>
      </p:sp>
      <p:sp>
        <p:nvSpPr>
          <p:cNvPr id="7" name="Grafik 18" title="Pfeil für die Anweisung zur Vorlage">
            <a:extLst>
              <a:ext uri="{FF2B5EF4-FFF2-40B4-BE49-F238E27FC236}">
                <a16:creationId xmlns:a16="http://schemas.microsoft.com/office/drawing/2014/main" id="{9C15994B-E0FD-8015-F402-D7F6B6077226}"/>
              </a:ext>
            </a:extLst>
          </p:cNvPr>
          <p:cNvSpPr/>
          <p:nvPr/>
        </p:nvSpPr>
        <p:spPr>
          <a:xfrm rot="19516558" flipV="1">
            <a:off x="6613264" y="3159514"/>
            <a:ext cx="1122763" cy="1061487"/>
          </a:xfrm>
          <a:custGeom>
            <a:avLst/>
            <a:gdLst>
              <a:gd name="connsiteX0" fmla="*/ 27380 w 542925"/>
              <a:gd name="connsiteY0" fmla="*/ 669232 h 676275"/>
              <a:gd name="connsiteX1" fmla="*/ 138823 w 542925"/>
              <a:gd name="connsiteY1" fmla="*/ 376814 h 676275"/>
              <a:gd name="connsiteX2" fmla="*/ 352183 w 542925"/>
              <a:gd name="connsiteY2" fmla="*/ 147262 h 676275"/>
              <a:gd name="connsiteX3" fmla="*/ 485533 w 542925"/>
              <a:gd name="connsiteY3" fmla="*/ 68204 h 676275"/>
              <a:gd name="connsiteX4" fmla="*/ 469340 w 542925"/>
              <a:gd name="connsiteY4" fmla="*/ 96779 h 676275"/>
              <a:gd name="connsiteX5" fmla="*/ 416953 w 542925"/>
              <a:gd name="connsiteY5" fmla="*/ 192029 h 676275"/>
              <a:gd name="connsiteX6" fmla="*/ 433145 w 542925"/>
              <a:gd name="connsiteY6" fmla="*/ 216794 h 676275"/>
              <a:gd name="connsiteX7" fmla="*/ 484580 w 542925"/>
              <a:gd name="connsiteY7" fmla="*/ 124402 h 676275"/>
              <a:gd name="connsiteX8" fmla="*/ 509345 w 542925"/>
              <a:gd name="connsiteY8" fmla="*/ 78682 h 676275"/>
              <a:gd name="connsiteX9" fmla="*/ 536015 w 542925"/>
              <a:gd name="connsiteY9" fmla="*/ 37724 h 676275"/>
              <a:gd name="connsiteX10" fmla="*/ 524585 w 542925"/>
              <a:gd name="connsiteY10" fmla="*/ 7244 h 676275"/>
              <a:gd name="connsiteX11" fmla="*/ 297890 w 542925"/>
              <a:gd name="connsiteY11" fmla="*/ 39629 h 676275"/>
              <a:gd name="connsiteX12" fmla="*/ 307415 w 542925"/>
              <a:gd name="connsiteY12" fmla="*/ 71062 h 676275"/>
              <a:gd name="connsiteX13" fmla="*/ 436003 w 542925"/>
              <a:gd name="connsiteY13" fmla="*/ 54869 h 676275"/>
              <a:gd name="connsiteX14" fmla="*/ 233120 w 542925"/>
              <a:gd name="connsiteY14" fmla="*/ 208222 h 676275"/>
              <a:gd name="connsiteX15" fmla="*/ 57860 w 542925"/>
              <a:gd name="connsiteY15" fmla="*/ 473969 h 676275"/>
              <a:gd name="connsiteX16" fmla="*/ 7378 w 542925"/>
              <a:gd name="connsiteY16" fmla="*/ 648277 h 676275"/>
              <a:gd name="connsiteX17" fmla="*/ 14045 w 542925"/>
              <a:gd name="connsiteY17" fmla="*/ 670184 h 676275"/>
              <a:gd name="connsiteX18" fmla="*/ 27380 w 542925"/>
              <a:gd name="connsiteY18" fmla="*/ 669232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676275">
                <a:moveTo>
                  <a:pt x="27380" y="669232"/>
                </a:moveTo>
                <a:cubicBezTo>
                  <a:pt x="44525" y="565409"/>
                  <a:pt x="83578" y="465397"/>
                  <a:pt x="138823" y="376814"/>
                </a:cubicBezTo>
                <a:cubicBezTo>
                  <a:pt x="195020" y="288232"/>
                  <a:pt x="267410" y="209174"/>
                  <a:pt x="352183" y="147262"/>
                </a:cubicBezTo>
                <a:cubicBezTo>
                  <a:pt x="394093" y="116782"/>
                  <a:pt x="438860" y="90112"/>
                  <a:pt x="485533" y="68204"/>
                </a:cubicBezTo>
                <a:cubicBezTo>
                  <a:pt x="479818" y="77729"/>
                  <a:pt x="475055" y="87254"/>
                  <a:pt x="469340" y="96779"/>
                </a:cubicBezTo>
                <a:cubicBezTo>
                  <a:pt x="452195" y="128212"/>
                  <a:pt x="434098" y="160597"/>
                  <a:pt x="416953" y="192029"/>
                </a:cubicBezTo>
                <a:cubicBezTo>
                  <a:pt x="412190" y="201554"/>
                  <a:pt x="425525" y="230129"/>
                  <a:pt x="433145" y="216794"/>
                </a:cubicBezTo>
                <a:cubicBezTo>
                  <a:pt x="450290" y="186314"/>
                  <a:pt x="467435" y="154882"/>
                  <a:pt x="484580" y="124402"/>
                </a:cubicBezTo>
                <a:cubicBezTo>
                  <a:pt x="493153" y="109162"/>
                  <a:pt x="501725" y="93922"/>
                  <a:pt x="509345" y="78682"/>
                </a:cubicBezTo>
                <a:cubicBezTo>
                  <a:pt x="516965" y="64394"/>
                  <a:pt x="523633" y="48202"/>
                  <a:pt x="536015" y="37724"/>
                </a:cubicBezTo>
                <a:cubicBezTo>
                  <a:pt x="543635" y="31057"/>
                  <a:pt x="535063" y="5339"/>
                  <a:pt x="524585" y="7244"/>
                </a:cubicBezTo>
                <a:cubicBezTo>
                  <a:pt x="449338" y="21532"/>
                  <a:pt x="374090" y="32009"/>
                  <a:pt x="297890" y="39629"/>
                </a:cubicBezTo>
                <a:cubicBezTo>
                  <a:pt x="287413" y="40582"/>
                  <a:pt x="295033" y="72967"/>
                  <a:pt x="307415" y="71062"/>
                </a:cubicBezTo>
                <a:cubicBezTo>
                  <a:pt x="350278" y="66299"/>
                  <a:pt x="393140" y="61537"/>
                  <a:pt x="436003" y="54869"/>
                </a:cubicBezTo>
                <a:cubicBezTo>
                  <a:pt x="360755" y="94874"/>
                  <a:pt x="292175" y="147262"/>
                  <a:pt x="233120" y="208222"/>
                </a:cubicBezTo>
                <a:cubicBezTo>
                  <a:pt x="158825" y="284422"/>
                  <a:pt x="98818" y="375862"/>
                  <a:pt x="57860" y="473969"/>
                </a:cubicBezTo>
                <a:cubicBezTo>
                  <a:pt x="35000" y="530167"/>
                  <a:pt x="17855" y="588269"/>
                  <a:pt x="7378" y="648277"/>
                </a:cubicBezTo>
                <a:cubicBezTo>
                  <a:pt x="6425" y="655897"/>
                  <a:pt x="8330" y="665422"/>
                  <a:pt x="14045" y="670184"/>
                </a:cubicBezTo>
                <a:cubicBezTo>
                  <a:pt x="20713" y="676852"/>
                  <a:pt x="25475" y="675899"/>
                  <a:pt x="27380" y="669232"/>
                </a:cubicBezTo>
                <a:close/>
              </a:path>
            </a:pathLst>
          </a:custGeom>
          <a:solidFill>
            <a:srgbClr val="FBB804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8CB8AF16-8B48-75E3-C4A5-3C1DCB6B9370}"/>
              </a:ext>
            </a:extLst>
          </p:cNvPr>
          <p:cNvSpPr txBox="1">
            <a:spLocks/>
          </p:cNvSpPr>
          <p:nvPr/>
        </p:nvSpPr>
        <p:spPr>
          <a:xfrm>
            <a:off x="8106615" y="2962526"/>
            <a:ext cx="3485143" cy="2887474"/>
          </a:xfrm>
          <a:prstGeom prst="rect">
            <a:avLst/>
          </a:prstGeom>
          <a:solidFill>
            <a:schemeClr val="bg1"/>
          </a:solidFill>
          <a:ln w="31750">
            <a:solidFill>
              <a:srgbClr val="FBB804">
                <a:alpha val="92000"/>
              </a:srgbClr>
            </a:solidFill>
          </a:ln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[</a:t>
            </a:r>
            <a:r>
              <a:rPr lang="bg-BG" dirty="0"/>
              <a:t>Създайте отделни полета (тип </a:t>
            </a:r>
            <a:r>
              <a:rPr lang="en-US" dirty="0" err="1"/>
              <a:t>infoboxes</a:t>
            </a:r>
            <a:r>
              <a:rPr lang="bg-BG" dirty="0"/>
              <a:t>), ако е необходимо</a:t>
            </a:r>
            <a:r>
              <a:rPr lang="de-DE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4699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D9D40"/>
      </a:accent1>
      <a:accent2>
        <a:srgbClr val="9CAA20"/>
      </a:accent2>
      <a:accent3>
        <a:srgbClr val="C3AD16"/>
      </a:accent3>
      <a:accent4>
        <a:srgbClr val="FAB806"/>
      </a:accent4>
      <a:accent5>
        <a:srgbClr val="E78030"/>
      </a:accent5>
      <a:accent6>
        <a:srgbClr val="F19D1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86_TF16411250.potx" id="{0A2E2A9C-23A3-4294-ABEA-CF03BE8216F5}" vid="{6E385BE9-BE89-493C-88B1-D2BAFB607FE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infopath/2007/PartnerControls"/>
    <ds:schemaRef ds:uri="fb0879af-3eba-417a-a55a-ffe6dcd6ca77"/>
    <ds:schemaRef ds:uri="http://schemas.microsoft.com/office/2006/metadata/properties"/>
    <ds:schemaRef ds:uri="http://purl.org/dc/terms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199</TotalTime>
  <Words>1383</Words>
  <Application>Microsoft Macintosh PowerPoint</Application>
  <PresentationFormat>Widescreen</PresentationFormat>
  <Paragraphs>209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Systemschrift Normal</vt:lpstr>
      <vt:lpstr>Times New Roman</vt:lpstr>
      <vt:lpstr>Office-Design</vt:lpstr>
      <vt:lpstr>[ЕНЕРГИЙНА ОБЩНОСТ]</vt:lpstr>
      <vt:lpstr>Ето как се зароди идеята за енергийна общност</vt:lpstr>
      <vt:lpstr>Какво е енергийна общност?</vt:lpstr>
      <vt:lpstr>Предимствата са многобройни</vt:lpstr>
      <vt:lpstr>Large image</vt:lpstr>
      <vt:lpstr>Енергия, произведена по щадящ за климата начин в [регион]</vt:lpstr>
      <vt:lpstr>Кои сме ние</vt:lpstr>
      <vt:lpstr>Как функционира [име на Вашата енергийна общност]</vt:lpstr>
      <vt:lpstr>На какъв етап сме?</vt:lpstr>
      <vt:lpstr>Как може да участвате</vt:lpstr>
      <vt:lpstr>1) Консумирайте местно произведена енергия</vt:lpstr>
      <vt:lpstr>2) Сами произвеждайте енергия и я споделяйте със съседите си</vt:lpstr>
      <vt:lpstr>3) Направете интелигентна и екологична инвестиция</vt:lpstr>
      <vt:lpstr>3) Разпространете информацията</vt:lpstr>
      <vt:lpstr>Примерен слайд</vt:lpstr>
      <vt:lpstr>Примерен слайд за представяне на статистически данни</vt:lpstr>
      <vt:lpstr>Примерен слайд за презентиране на таблици</vt:lpstr>
      <vt:lpstr>Контакти</vt:lpstr>
      <vt:lpstr>Благодарим Ви!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Silva Leschner</dc:creator>
  <cp:lastModifiedBy>Любимка Гошева Георгиева</cp:lastModifiedBy>
  <cp:revision>203</cp:revision>
  <dcterms:created xsi:type="dcterms:W3CDTF">2022-10-18T07:52:09Z</dcterms:created>
  <dcterms:modified xsi:type="dcterms:W3CDTF">2023-04-24T07:28:54Z</dcterms:modified>
</cp:coreProperties>
</file>