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/>
    <p:restoredTop sz="94733"/>
  </p:normalViewPr>
  <p:slideViewPr>
    <p:cSldViewPr snapToGrid="0" snapToObjects="1">
      <p:cViewPr varScale="1">
        <p:scale>
          <a:sx n="65" d="100"/>
          <a:sy n="65" d="100"/>
        </p:scale>
        <p:origin x="33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g"/><Relationship Id="rId7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44309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БЪДЕТЕ ЧАСТ ОТ ПРОМЯНАТА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97709" y="2243489"/>
            <a:ext cx="6805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</a:t>
            </a:r>
            <a:r>
              <a:rPr lang="bg-BG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Можем ли да спрем изменението на климата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</a:t>
            </a:r>
            <a:r>
              <a:rPr lang="bg-BG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Може ли да намалим разходите си за енергия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</a:t>
            </a:r>
            <a:r>
              <a:rPr lang="bg-BG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Как да подготвим </a:t>
            </a:r>
            <a:r>
              <a:rPr lang="bg-BG" b="1" dirty="0">
                <a:solidFill>
                  <a:srgbClr val="2B5C82"/>
                </a:solidFill>
                <a:latin typeface="Calibri" panose="020F0502020204030204" pitchFamily="34" charset="0"/>
              </a:rPr>
              <a:t>квартала си за бъдещето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5C9FAAD-C7A7-5E4E-9494-017CEBD14295}"/>
              </a:ext>
            </a:extLst>
          </p:cNvPr>
          <p:cNvSpPr txBox="1"/>
          <p:nvPr/>
        </p:nvSpPr>
        <p:spPr>
          <a:xfrm>
            <a:off x="497709" y="3385965"/>
            <a:ext cx="680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Всичко това е възможно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: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376879" y="3897385"/>
            <a:ext cx="6805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bg-BG" dirty="0">
                <a:solidFill>
                  <a:srgbClr val="08537A"/>
                </a:solidFill>
                <a:latin typeface="Calibri" panose="020F0502020204030204" pitchFamily="34" charset="0"/>
              </a:rPr>
              <a:t>  местно </a:t>
            </a:r>
            <a:r>
              <a:rPr lang="bg-BG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производство на енергия от възобновяеми източници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bg-BG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независимост от колебанията в цените на енергията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bg-BG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създаване на добавена стойност за нашата общност и нови работни места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bg-BG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*</a:t>
            </a:r>
            <a:r>
              <a:rPr lang="bg-BG" i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добавете конкретни предимства, които Вашият проект предлага на общността</a:t>
            </a: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969813"/>
            <a:ext cx="6018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ИЗПОЛЗВАЙТЕ ЕНЕРГИЯТА, ПРОИЗВЕДЕНА ОТ СЪСЕДИТЕ ВИ!</a:t>
            </a:r>
            <a:endParaRPr lang="de-AT" sz="32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031F40E-5F2F-A249-B968-4D2BC535B9B1}"/>
              </a:ext>
            </a:extLst>
          </p:cNvPr>
          <p:cNvSpPr txBox="1"/>
          <p:nvPr/>
        </p:nvSpPr>
        <p:spPr>
          <a:xfrm>
            <a:off x="5853704" y="5653844"/>
            <a:ext cx="1705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Как</a:t>
            </a:r>
            <a:r>
              <a:rPr lang="de-AT" sz="3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 →</a:t>
            </a:r>
            <a:endParaRPr lang="de-AT" sz="3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0" y="10"/>
            <a:ext cx="7559675" cy="10439391"/>
            <a:chOff x="0" y="10"/>
            <a:chExt cx="7559675" cy="10439391"/>
          </a:xfrm>
        </p:grpSpPr>
        <p:pic>
          <p:nvPicPr>
            <p:cNvPr id="11" name="Grafik 10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02C6F60E-F417-0343-8554-29613A1910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99" r="2" b="2"/>
            <a:stretch/>
          </p:blipFill>
          <p:spPr>
            <a:xfrm>
              <a:off x="20" y="10"/>
              <a:ext cx="7559655" cy="10439390"/>
            </a:xfrm>
            <a:prstGeom prst="rect">
              <a:avLst/>
            </a:prstGeom>
          </p:spPr>
        </p:pic>
        <p:sp>
          <p:nvSpPr>
            <p:cNvPr id="2" name="Rechteck 1"/>
            <p:cNvSpPr/>
            <p:nvPr/>
          </p:nvSpPr>
          <p:spPr>
            <a:xfrm>
              <a:off x="0" y="9615597"/>
              <a:ext cx="7559655" cy="82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object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4551" y="9697450"/>
              <a:ext cx="590526" cy="3960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376879" y="10154612"/>
              <a:ext cx="6805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6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Тази брошура © 2022, подготвена от Австрийската енергийна агенция, е лицензирана съгласно </a:t>
              </a:r>
              <a:r>
                <a:rPr lang="en-GB" sz="6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CC BY-NC-SA 4.0. </a:t>
              </a:r>
              <a:r>
                <a:rPr lang="bg-BG" sz="6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За да видите копие на този лиценз, посетете</a:t>
              </a:r>
              <a:r>
                <a:rPr lang="en-US" sz="6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600" i="1" dirty="0">
                  <a:hlinkClick r:id="rId4" tooltip="http://creativecommons.org/licenses/by-nc-sa/4.0/"/>
                </a:rPr>
                <a:t>http://creativecommons.org/licenses/by-nc-sa/4.0/</a:t>
              </a:r>
              <a:endParaRPr lang="en-GB" sz="600" i="1" dirty="0"/>
            </a:p>
          </p:txBody>
        </p:sp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F3D65186-AB5A-4584-87C3-0FAA2992263B}"/>
                </a:ext>
              </a:extLst>
            </p:cNvPr>
            <p:cNvPicPr/>
            <p:nvPr/>
          </p:nvPicPr>
          <p:blipFill>
            <a:blip r:embed="rId5" cstate="print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9356" y="9676060"/>
              <a:ext cx="1028440" cy="455077"/>
            </a:xfrm>
            <a:prstGeom prst="rect">
              <a:avLst/>
            </a:prstGeom>
          </p:spPr>
        </p:pic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bg-BG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Име на енергийната общност</a:t>
            </a:r>
            <a:r>
              <a:rPr lang="de-AT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]</a:t>
            </a:r>
          </a:p>
          <a:p>
            <a:r>
              <a:rPr lang="bg-BG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е отговорът, който всички търсим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SzPct val="120000"/>
              <a:buBlip>
                <a:blip r:embed="rId6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bg-BG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Енергията в енергийната общност се произвежда, споделя и използва на място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. 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6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bg-BG" dirty="0">
                <a:solidFill>
                  <a:srgbClr val="2B5C82"/>
                </a:solidFill>
                <a:latin typeface="Calibri" panose="020F0502020204030204" pitchFamily="34" charset="0"/>
              </a:rPr>
              <a:t>Публични </a:t>
            </a:r>
            <a:r>
              <a:rPr lang="bg-BG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органи, компании и жители обединяват усилията си, за да оформят заедно енергийното бъдеще на нашата общност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. </a:t>
            </a:r>
          </a:p>
          <a:p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6"/>
              </a:buBlip>
            </a:pP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bg-BG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Това е печеливша ситуация за всички – за Вас, </a:t>
            </a:r>
            <a:r>
              <a:rPr lang="bg-BG" b="1" dirty="0">
                <a:solidFill>
                  <a:srgbClr val="2B5C82"/>
                </a:solidFill>
                <a:latin typeface="Calibri" panose="020F0502020204030204" pitchFamily="34" charset="0"/>
              </a:rPr>
              <a:t>В</a:t>
            </a:r>
            <a:r>
              <a:rPr lang="bg-BG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ашия съсед и климата!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Искате ли да участвате и Вие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bg-BG" sz="1600" dirty="0">
                <a:solidFill>
                  <a:srgbClr val="08537A"/>
                </a:solidFill>
                <a:latin typeface="Calibri" panose="020F0502020204030204" pitchFamily="34" charset="0"/>
              </a:rPr>
              <a:t>За</a:t>
            </a:r>
            <a:r>
              <a:rPr lang="bg-BG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повече информация: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www.</a:t>
            </a:r>
            <a:r>
              <a:rPr lang="bg-BG" sz="1600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енергийна</a:t>
            </a:r>
            <a:r>
              <a:rPr lang="bg-BG" sz="1600" b="1" dirty="0" err="1">
                <a:solidFill>
                  <a:srgbClr val="08537A"/>
                </a:solidFill>
                <a:latin typeface="Calibri" panose="020F0502020204030204" pitchFamily="34" charset="0"/>
              </a:rPr>
              <a:t>общност</a:t>
            </a:r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.com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077" y="9641875"/>
            <a:ext cx="20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g-BG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Този материал е изготвен в рамките на проекта </a:t>
            </a:r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SHAREs</a:t>
            </a:r>
            <a:r>
              <a:rPr lang="bg-BG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финансиран от програмата за научни изследвания и иновации „Хоризонт 2020“ на Европейския съюз съгласно споразумение за безвъзмездна помощ № 101033722</a:t>
            </a:r>
            <a:endParaRPr lang="en-GB" sz="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7A53E1-4B63-B1F0-5A2D-B52D5A8AFE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9" y="8360879"/>
            <a:ext cx="188645" cy="1105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20B927-DDB0-6ECA-A7D6-AEF32577EEE1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3801" y="9649552"/>
            <a:ext cx="1558800" cy="49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244</Words>
  <Application>Microsoft Macintosh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Любимка Гошева Георгиева</cp:lastModifiedBy>
  <cp:revision>51</cp:revision>
  <dcterms:created xsi:type="dcterms:W3CDTF">2022-12-09T12:20:21Z</dcterms:created>
  <dcterms:modified xsi:type="dcterms:W3CDTF">2023-04-24T06:20:33Z</dcterms:modified>
</cp:coreProperties>
</file>