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561" r:id="rId5"/>
    <p:sldId id="573" r:id="rId6"/>
    <p:sldId id="576"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47" autoAdjust="0"/>
    <p:restoredTop sz="94660"/>
  </p:normalViewPr>
  <p:slideViewPr>
    <p:cSldViewPr snapToGrid="0">
      <p:cViewPr varScale="1">
        <p:scale>
          <a:sx n="105" d="100"/>
          <a:sy n="105" d="100"/>
        </p:scale>
        <p:origin x="96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E134A0-6170-4F29-A0AA-9F495223337B}" type="datetimeFigureOut">
              <a:rPr lang="de-DE" smtClean="0"/>
              <a:t>24.04.23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7910-112D-44C6-A922-83E83C8AB040}" type="slidenum">
              <a:rPr lang="de-DE" smtClean="0"/>
              <a:t>‹#›</a:t>
            </a:fld>
            <a:endParaRPr lang="de-DE"/>
          </a:p>
        </p:txBody>
      </p:sp>
    </p:spTree>
    <p:extLst>
      <p:ext uri="{BB962C8B-B14F-4D97-AF65-F5344CB8AC3E}">
        <p14:creationId xmlns:p14="http://schemas.microsoft.com/office/powerpoint/2010/main" val="3288705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646E5D-FEE6-49A1-9675-DDC5A604797D}" type="slidenum">
              <a:rPr kumimoji="0" lang="de-A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de-AT"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68328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646E5D-FEE6-49A1-9675-DDC5A604797D}" type="slidenum">
              <a:rPr kumimoji="0" lang="de-A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de-AT"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42314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957B52-3E54-FBFB-C081-FB6F6E5E496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18784BB0-15C0-A610-BBC0-712A102242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B2E5172E-C170-4A4D-4D95-902CEF256C7C}"/>
              </a:ext>
            </a:extLst>
          </p:cNvPr>
          <p:cNvSpPr>
            <a:spLocks noGrp="1"/>
          </p:cNvSpPr>
          <p:nvPr>
            <p:ph type="dt" sz="half" idx="10"/>
          </p:nvPr>
        </p:nvSpPr>
        <p:spPr/>
        <p:txBody>
          <a:bodyPr/>
          <a:lstStyle/>
          <a:p>
            <a:fld id="{C0F63CAC-937D-4D0B-A687-209E1C8FDF72}" type="datetimeFigureOut">
              <a:rPr lang="de-DE" smtClean="0"/>
              <a:t>24.04.23</a:t>
            </a:fld>
            <a:endParaRPr lang="de-DE"/>
          </a:p>
        </p:txBody>
      </p:sp>
      <p:sp>
        <p:nvSpPr>
          <p:cNvPr id="5" name="Fußzeilenplatzhalter 4">
            <a:extLst>
              <a:ext uri="{FF2B5EF4-FFF2-40B4-BE49-F238E27FC236}">
                <a16:creationId xmlns:a16="http://schemas.microsoft.com/office/drawing/2014/main" id="{17938388-07F8-5B5F-4DFF-2AF3F60A011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0777DB8-A64F-2077-BB47-AA09360749AA}"/>
              </a:ext>
            </a:extLst>
          </p:cNvPr>
          <p:cNvSpPr>
            <a:spLocks noGrp="1"/>
          </p:cNvSpPr>
          <p:nvPr>
            <p:ph type="sldNum" sz="quarter" idx="12"/>
          </p:nvPr>
        </p:nvSpPr>
        <p:spPr/>
        <p:txBody>
          <a:bodyPr/>
          <a:lstStyle/>
          <a:p>
            <a:fld id="{4F427A81-F893-4825-AF85-F7589FA0C904}" type="slidenum">
              <a:rPr lang="de-DE" smtClean="0"/>
              <a:t>‹#›</a:t>
            </a:fld>
            <a:endParaRPr lang="de-DE"/>
          </a:p>
        </p:txBody>
      </p:sp>
    </p:spTree>
    <p:extLst>
      <p:ext uri="{BB962C8B-B14F-4D97-AF65-F5344CB8AC3E}">
        <p14:creationId xmlns:p14="http://schemas.microsoft.com/office/powerpoint/2010/main" val="3953304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EA1058-73F1-99CC-B5BF-499019C3ED0A}"/>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854A008E-EAFC-574A-A9FF-4D36A708D07C}"/>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C985A94-FEC7-4706-6D79-9C25D9C027C1}"/>
              </a:ext>
            </a:extLst>
          </p:cNvPr>
          <p:cNvSpPr>
            <a:spLocks noGrp="1"/>
          </p:cNvSpPr>
          <p:nvPr>
            <p:ph type="dt" sz="half" idx="10"/>
          </p:nvPr>
        </p:nvSpPr>
        <p:spPr/>
        <p:txBody>
          <a:bodyPr/>
          <a:lstStyle/>
          <a:p>
            <a:fld id="{C0F63CAC-937D-4D0B-A687-209E1C8FDF72}" type="datetimeFigureOut">
              <a:rPr lang="de-DE" smtClean="0"/>
              <a:t>24.04.23</a:t>
            </a:fld>
            <a:endParaRPr lang="de-DE"/>
          </a:p>
        </p:txBody>
      </p:sp>
      <p:sp>
        <p:nvSpPr>
          <p:cNvPr id="5" name="Fußzeilenplatzhalter 4">
            <a:extLst>
              <a:ext uri="{FF2B5EF4-FFF2-40B4-BE49-F238E27FC236}">
                <a16:creationId xmlns:a16="http://schemas.microsoft.com/office/drawing/2014/main" id="{073031F3-10A5-CE55-E8D9-575EDB9F551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644A313-180B-E667-316F-A4BB75DC17DC}"/>
              </a:ext>
            </a:extLst>
          </p:cNvPr>
          <p:cNvSpPr>
            <a:spLocks noGrp="1"/>
          </p:cNvSpPr>
          <p:nvPr>
            <p:ph type="sldNum" sz="quarter" idx="12"/>
          </p:nvPr>
        </p:nvSpPr>
        <p:spPr/>
        <p:txBody>
          <a:bodyPr/>
          <a:lstStyle/>
          <a:p>
            <a:fld id="{4F427A81-F893-4825-AF85-F7589FA0C904}" type="slidenum">
              <a:rPr lang="de-DE" smtClean="0"/>
              <a:t>‹#›</a:t>
            </a:fld>
            <a:endParaRPr lang="de-DE"/>
          </a:p>
        </p:txBody>
      </p:sp>
    </p:spTree>
    <p:extLst>
      <p:ext uri="{BB962C8B-B14F-4D97-AF65-F5344CB8AC3E}">
        <p14:creationId xmlns:p14="http://schemas.microsoft.com/office/powerpoint/2010/main" val="3916585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5715DCA-1310-F899-037D-CD603FF77DE0}"/>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6E6B797-7DB7-7099-7F8A-A2965E038611}"/>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4C63640-D896-72FF-E16C-127AA404BD68}"/>
              </a:ext>
            </a:extLst>
          </p:cNvPr>
          <p:cNvSpPr>
            <a:spLocks noGrp="1"/>
          </p:cNvSpPr>
          <p:nvPr>
            <p:ph type="dt" sz="half" idx="10"/>
          </p:nvPr>
        </p:nvSpPr>
        <p:spPr/>
        <p:txBody>
          <a:bodyPr/>
          <a:lstStyle/>
          <a:p>
            <a:fld id="{C0F63CAC-937D-4D0B-A687-209E1C8FDF72}" type="datetimeFigureOut">
              <a:rPr lang="de-DE" smtClean="0"/>
              <a:t>24.04.23</a:t>
            </a:fld>
            <a:endParaRPr lang="de-DE"/>
          </a:p>
        </p:txBody>
      </p:sp>
      <p:sp>
        <p:nvSpPr>
          <p:cNvPr id="5" name="Fußzeilenplatzhalter 4">
            <a:extLst>
              <a:ext uri="{FF2B5EF4-FFF2-40B4-BE49-F238E27FC236}">
                <a16:creationId xmlns:a16="http://schemas.microsoft.com/office/drawing/2014/main" id="{726D2EBC-8653-8AF2-18BB-EAC9924C6E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1A3BCEA-5379-5A4F-83E4-776149D69E65}"/>
              </a:ext>
            </a:extLst>
          </p:cNvPr>
          <p:cNvSpPr>
            <a:spLocks noGrp="1"/>
          </p:cNvSpPr>
          <p:nvPr>
            <p:ph type="sldNum" sz="quarter" idx="12"/>
          </p:nvPr>
        </p:nvSpPr>
        <p:spPr/>
        <p:txBody>
          <a:bodyPr/>
          <a:lstStyle/>
          <a:p>
            <a:fld id="{4F427A81-F893-4825-AF85-F7589FA0C904}" type="slidenum">
              <a:rPr lang="de-DE" smtClean="0"/>
              <a:t>‹#›</a:t>
            </a:fld>
            <a:endParaRPr lang="de-DE"/>
          </a:p>
        </p:txBody>
      </p:sp>
    </p:spTree>
    <p:extLst>
      <p:ext uri="{BB962C8B-B14F-4D97-AF65-F5344CB8AC3E}">
        <p14:creationId xmlns:p14="http://schemas.microsoft.com/office/powerpoint/2010/main" val="2743093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tandardfolie">
    <p:spTree>
      <p:nvGrpSpPr>
        <p:cNvPr id="1" name=""/>
        <p:cNvGrpSpPr/>
        <p:nvPr/>
      </p:nvGrpSpPr>
      <p:grpSpPr>
        <a:xfrm>
          <a:off x="0" y="0"/>
          <a:ext cx="0" cy="0"/>
          <a:chOff x="0" y="0"/>
          <a:chExt cx="0" cy="0"/>
        </a:xfrm>
      </p:grpSpPr>
      <p:sp>
        <p:nvSpPr>
          <p:cNvPr id="12" name="Textplatzhalter 11"/>
          <p:cNvSpPr>
            <a:spLocks noGrp="1"/>
          </p:cNvSpPr>
          <p:nvPr>
            <p:ph type="body" sz="quarter" idx="10" hasCustomPrompt="1"/>
          </p:nvPr>
        </p:nvSpPr>
        <p:spPr>
          <a:xfrm>
            <a:off x="277450" y="198548"/>
            <a:ext cx="8986903" cy="1009507"/>
          </a:xfrm>
          <a:prstGeom prst="rect">
            <a:avLst/>
          </a:prstGeom>
          <a:noFill/>
        </p:spPr>
        <p:txBody>
          <a:bodyPr wrap="square" rtlCol="0" anchor="b">
            <a:noAutofit/>
          </a:bodyPr>
          <a:lstStyle>
            <a:lvl1pPr marL="0" indent="0">
              <a:spcBef>
                <a:spcPts val="0"/>
              </a:spcBef>
              <a:buNone/>
              <a:defRPr lang="de-DE" sz="2933" b="1" baseline="0" dirty="0" smtClean="0">
                <a:solidFill>
                  <a:schemeClr val="tx1"/>
                </a:solidFill>
                <a:latin typeface="+mj-lt"/>
              </a:defRPr>
            </a:lvl1pPr>
            <a:lvl2pPr>
              <a:defRPr lang="de-DE" sz="2400" dirty="0" smtClean="0"/>
            </a:lvl2pPr>
            <a:lvl3pPr>
              <a:defRPr lang="de-DE" sz="2400" dirty="0" smtClean="0"/>
            </a:lvl3pPr>
            <a:lvl4pPr>
              <a:defRPr lang="de-DE" sz="2400" dirty="0" smtClean="0"/>
            </a:lvl4pPr>
            <a:lvl5pPr>
              <a:defRPr lang="de-AT" sz="2400" dirty="0"/>
            </a:lvl5pPr>
          </a:lstStyle>
          <a:p>
            <a:pPr>
              <a:lnSpc>
                <a:spcPct val="90000"/>
              </a:lnSpc>
            </a:pPr>
            <a:r>
              <a:rPr lang="en-GB" sz="3200" b="1" noProof="0" dirty="0">
                <a:latin typeface="+mj-lt"/>
              </a:rPr>
              <a:t>This is the slide‘s title. It is either one-lined or two-lined. Important things are highlighted in green.</a:t>
            </a:r>
          </a:p>
        </p:txBody>
      </p:sp>
      <p:sp>
        <p:nvSpPr>
          <p:cNvPr id="19" name="Textplatzhalter 18"/>
          <p:cNvSpPr>
            <a:spLocks noGrp="1"/>
          </p:cNvSpPr>
          <p:nvPr>
            <p:ph type="body" sz="quarter" idx="11" hasCustomPrompt="1"/>
          </p:nvPr>
        </p:nvSpPr>
        <p:spPr>
          <a:xfrm>
            <a:off x="361951" y="1508787"/>
            <a:ext cx="11345333" cy="4703631"/>
          </a:xfrm>
          <a:prstGeom prst="rect">
            <a:avLst/>
          </a:prstGeom>
        </p:spPr>
        <p:txBody>
          <a:bodyPr/>
          <a:lstStyle>
            <a:lvl1pPr marL="457189" indent="-457189">
              <a:spcBef>
                <a:spcPts val="0"/>
              </a:spcBef>
              <a:spcAft>
                <a:spcPts val="800"/>
              </a:spcAft>
              <a:buClr>
                <a:schemeClr val="tx2"/>
              </a:buClr>
              <a:buFont typeface="Webdings" panose="05030102010509060703" pitchFamily="18" charset="2"/>
              <a:buChar char="4"/>
              <a:defRPr sz="2400" baseline="0"/>
            </a:lvl1pPr>
            <a:lvl2pPr>
              <a:spcBef>
                <a:spcPts val="0"/>
              </a:spcBef>
              <a:spcAft>
                <a:spcPts val="800"/>
              </a:spcAft>
              <a:defRPr sz="2667"/>
            </a:lvl2pPr>
            <a:lvl3pPr>
              <a:spcBef>
                <a:spcPts val="0"/>
              </a:spcBef>
              <a:spcAft>
                <a:spcPts val="800"/>
              </a:spcAft>
              <a:defRPr sz="2667"/>
            </a:lvl3pPr>
            <a:lvl4pPr>
              <a:spcBef>
                <a:spcPts val="0"/>
              </a:spcBef>
              <a:spcAft>
                <a:spcPts val="800"/>
              </a:spcAft>
              <a:defRPr sz="2667"/>
            </a:lvl4pPr>
            <a:lvl5pPr>
              <a:spcBef>
                <a:spcPts val="0"/>
              </a:spcBef>
              <a:spcAft>
                <a:spcPts val="800"/>
              </a:spcAft>
              <a:defRPr sz="2667"/>
            </a:lvl5pPr>
          </a:lstStyle>
          <a:p>
            <a:pPr>
              <a:spcBef>
                <a:spcPts val="0"/>
              </a:spcBef>
              <a:spcAft>
                <a:spcPts val="600"/>
              </a:spcAft>
            </a:pPr>
            <a:r>
              <a:rPr lang="en-GB" sz="2667" noProof="0" dirty="0"/>
              <a:t>The size of the text should be at least 16 </a:t>
            </a:r>
            <a:r>
              <a:rPr lang="en-GB" sz="2667" noProof="0" dirty="0" err="1"/>
              <a:t>pt</a:t>
            </a:r>
            <a:r>
              <a:rPr lang="en-GB" sz="2667" noProof="0" dirty="0"/>
              <a:t>, if the presentation is projected via beamer or TV. If the presentation is only used as a print, the text size can be smaller.</a:t>
            </a:r>
          </a:p>
          <a:p>
            <a:pPr>
              <a:spcBef>
                <a:spcPts val="0"/>
              </a:spcBef>
              <a:spcAft>
                <a:spcPts val="600"/>
              </a:spcAft>
            </a:pPr>
            <a:r>
              <a:rPr lang="en-GB" sz="2667" noProof="0" dirty="0"/>
              <a:t>Space between lines should be at least 6 pt.</a:t>
            </a:r>
          </a:p>
        </p:txBody>
      </p:sp>
      <p:sp>
        <p:nvSpPr>
          <p:cNvPr id="16" name="Slide Number Placeholder 6"/>
          <p:cNvSpPr txBox="1">
            <a:spLocks/>
          </p:cNvSpPr>
          <p:nvPr userDrawn="1"/>
        </p:nvSpPr>
        <p:spPr>
          <a:xfrm>
            <a:off x="9011840" y="6568442"/>
            <a:ext cx="2844800" cy="291543"/>
          </a:xfrm>
          <a:prstGeom prst="rect">
            <a:avLst/>
          </a:prstGeom>
        </p:spPr>
        <p:txBody>
          <a:bodyPr vert="horz" lIns="121920" tIns="60960" rIns="121920" bIns="60960" rtlCol="0" anchor="b"/>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8FF1FBF-7FF1-664C-9A1C-118F54E3BC05}" type="slidenum">
              <a:rPr lang="en-US" sz="1200" smtClean="0">
                <a:solidFill>
                  <a:srgbClr val="474747"/>
                </a:solidFill>
              </a:rPr>
              <a:pPr/>
              <a:t>‹#›</a:t>
            </a:fld>
            <a:endParaRPr lang="en-US" sz="1200" dirty="0">
              <a:solidFill>
                <a:srgbClr val="474747"/>
              </a:solidFill>
            </a:endParaRPr>
          </a:p>
        </p:txBody>
      </p:sp>
      <p:cxnSp>
        <p:nvCxnSpPr>
          <p:cNvPr id="18" name="Gerade Verbindung 17"/>
          <p:cNvCxnSpPr/>
          <p:nvPr userDrawn="1"/>
        </p:nvCxnSpPr>
        <p:spPr>
          <a:xfrm>
            <a:off x="361951" y="6546552"/>
            <a:ext cx="11345333" cy="0"/>
          </a:xfrm>
          <a:prstGeom prst="line">
            <a:avLst/>
          </a:prstGeom>
          <a:ln w="12700" cap="sq">
            <a:solidFill>
              <a:srgbClr val="76A11E"/>
            </a:solidFill>
            <a:miter lim="800000"/>
          </a:ln>
          <a:effectLst/>
        </p:spPr>
        <p:style>
          <a:lnRef idx="2">
            <a:schemeClr val="accent1"/>
          </a:lnRef>
          <a:fillRef idx="0">
            <a:schemeClr val="accent1"/>
          </a:fillRef>
          <a:effectRef idx="1">
            <a:schemeClr val="accent1"/>
          </a:effectRef>
          <a:fontRef idx="minor">
            <a:schemeClr val="tx1"/>
          </a:fontRef>
        </p:style>
      </p:cxnSp>
      <p:cxnSp>
        <p:nvCxnSpPr>
          <p:cNvPr id="8" name="Gerade Verbindung 17"/>
          <p:cNvCxnSpPr/>
          <p:nvPr userDrawn="1"/>
        </p:nvCxnSpPr>
        <p:spPr>
          <a:xfrm>
            <a:off x="361951" y="1316765"/>
            <a:ext cx="528000" cy="0"/>
          </a:xfrm>
          <a:prstGeom prst="line">
            <a:avLst/>
          </a:prstGeom>
          <a:ln w="12700" cap="sq">
            <a:solidFill>
              <a:schemeClr val="tx2">
                <a:lumMod val="75000"/>
              </a:schemeClr>
            </a:solidFill>
            <a:miter lim="800000"/>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93631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D9CB34-6CCF-7A3F-B63E-48AFD71486A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5B8606E-F169-2489-A11A-3512EA3ABB27}"/>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359E629-6531-AA9F-BC95-9346047E36D9}"/>
              </a:ext>
            </a:extLst>
          </p:cNvPr>
          <p:cNvSpPr>
            <a:spLocks noGrp="1"/>
          </p:cNvSpPr>
          <p:nvPr>
            <p:ph type="dt" sz="half" idx="10"/>
          </p:nvPr>
        </p:nvSpPr>
        <p:spPr/>
        <p:txBody>
          <a:bodyPr/>
          <a:lstStyle/>
          <a:p>
            <a:fld id="{C0F63CAC-937D-4D0B-A687-209E1C8FDF72}" type="datetimeFigureOut">
              <a:rPr lang="de-DE" smtClean="0"/>
              <a:t>24.04.23</a:t>
            </a:fld>
            <a:endParaRPr lang="de-DE"/>
          </a:p>
        </p:txBody>
      </p:sp>
      <p:sp>
        <p:nvSpPr>
          <p:cNvPr id="5" name="Fußzeilenplatzhalter 4">
            <a:extLst>
              <a:ext uri="{FF2B5EF4-FFF2-40B4-BE49-F238E27FC236}">
                <a16:creationId xmlns:a16="http://schemas.microsoft.com/office/drawing/2014/main" id="{18B013A5-5E48-48A0-BF9B-DFBB21E32E5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F05A8EA-EF1C-6F2B-C6CF-0D6D9C056E85}"/>
              </a:ext>
            </a:extLst>
          </p:cNvPr>
          <p:cNvSpPr>
            <a:spLocks noGrp="1"/>
          </p:cNvSpPr>
          <p:nvPr>
            <p:ph type="sldNum" sz="quarter" idx="12"/>
          </p:nvPr>
        </p:nvSpPr>
        <p:spPr/>
        <p:txBody>
          <a:bodyPr/>
          <a:lstStyle/>
          <a:p>
            <a:fld id="{4F427A81-F893-4825-AF85-F7589FA0C904}" type="slidenum">
              <a:rPr lang="de-DE" smtClean="0"/>
              <a:t>‹#›</a:t>
            </a:fld>
            <a:endParaRPr lang="de-DE"/>
          </a:p>
        </p:txBody>
      </p:sp>
    </p:spTree>
    <p:extLst>
      <p:ext uri="{BB962C8B-B14F-4D97-AF65-F5344CB8AC3E}">
        <p14:creationId xmlns:p14="http://schemas.microsoft.com/office/powerpoint/2010/main" val="892523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74FBAD-8064-4F86-CC60-DA51D3287906}"/>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E65F9985-0944-A6EE-C098-82C2A40EB8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96409974-D71B-04AC-B528-C6DEA03B79D4}"/>
              </a:ext>
            </a:extLst>
          </p:cNvPr>
          <p:cNvSpPr>
            <a:spLocks noGrp="1"/>
          </p:cNvSpPr>
          <p:nvPr>
            <p:ph type="dt" sz="half" idx="10"/>
          </p:nvPr>
        </p:nvSpPr>
        <p:spPr/>
        <p:txBody>
          <a:bodyPr/>
          <a:lstStyle/>
          <a:p>
            <a:fld id="{C0F63CAC-937D-4D0B-A687-209E1C8FDF72}" type="datetimeFigureOut">
              <a:rPr lang="de-DE" smtClean="0"/>
              <a:t>24.04.23</a:t>
            </a:fld>
            <a:endParaRPr lang="de-DE"/>
          </a:p>
        </p:txBody>
      </p:sp>
      <p:sp>
        <p:nvSpPr>
          <p:cNvPr id="5" name="Fußzeilenplatzhalter 4">
            <a:extLst>
              <a:ext uri="{FF2B5EF4-FFF2-40B4-BE49-F238E27FC236}">
                <a16:creationId xmlns:a16="http://schemas.microsoft.com/office/drawing/2014/main" id="{DFD8F1B6-4D3C-04A3-ABD5-BCE6FF8D3A3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9C04733-0A85-59E2-8DC1-9F3E52BF23C5}"/>
              </a:ext>
            </a:extLst>
          </p:cNvPr>
          <p:cNvSpPr>
            <a:spLocks noGrp="1"/>
          </p:cNvSpPr>
          <p:nvPr>
            <p:ph type="sldNum" sz="quarter" idx="12"/>
          </p:nvPr>
        </p:nvSpPr>
        <p:spPr/>
        <p:txBody>
          <a:bodyPr/>
          <a:lstStyle/>
          <a:p>
            <a:fld id="{4F427A81-F893-4825-AF85-F7589FA0C904}" type="slidenum">
              <a:rPr lang="de-DE" smtClean="0"/>
              <a:t>‹#›</a:t>
            </a:fld>
            <a:endParaRPr lang="de-DE"/>
          </a:p>
        </p:txBody>
      </p:sp>
    </p:spTree>
    <p:extLst>
      <p:ext uri="{BB962C8B-B14F-4D97-AF65-F5344CB8AC3E}">
        <p14:creationId xmlns:p14="http://schemas.microsoft.com/office/powerpoint/2010/main" val="3892886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B9A0BB-625D-8D88-DF21-E05BB43031A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49AABE8-A2DF-25F4-42CB-D2FF0704C07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ABB23EC1-9C29-2784-5236-892E55150865}"/>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3BEE2443-48F3-3395-3AB0-FB6E7F46FB21}"/>
              </a:ext>
            </a:extLst>
          </p:cNvPr>
          <p:cNvSpPr>
            <a:spLocks noGrp="1"/>
          </p:cNvSpPr>
          <p:nvPr>
            <p:ph type="dt" sz="half" idx="10"/>
          </p:nvPr>
        </p:nvSpPr>
        <p:spPr/>
        <p:txBody>
          <a:bodyPr/>
          <a:lstStyle/>
          <a:p>
            <a:fld id="{C0F63CAC-937D-4D0B-A687-209E1C8FDF72}" type="datetimeFigureOut">
              <a:rPr lang="de-DE" smtClean="0"/>
              <a:t>24.04.23</a:t>
            </a:fld>
            <a:endParaRPr lang="de-DE"/>
          </a:p>
        </p:txBody>
      </p:sp>
      <p:sp>
        <p:nvSpPr>
          <p:cNvPr id="6" name="Fußzeilenplatzhalter 5">
            <a:extLst>
              <a:ext uri="{FF2B5EF4-FFF2-40B4-BE49-F238E27FC236}">
                <a16:creationId xmlns:a16="http://schemas.microsoft.com/office/drawing/2014/main" id="{B60A5FFA-C27B-C3E4-C38F-BCA6015EA5C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965BBB3-0263-F9D4-81F3-9E1A3839677C}"/>
              </a:ext>
            </a:extLst>
          </p:cNvPr>
          <p:cNvSpPr>
            <a:spLocks noGrp="1"/>
          </p:cNvSpPr>
          <p:nvPr>
            <p:ph type="sldNum" sz="quarter" idx="12"/>
          </p:nvPr>
        </p:nvSpPr>
        <p:spPr/>
        <p:txBody>
          <a:bodyPr/>
          <a:lstStyle/>
          <a:p>
            <a:fld id="{4F427A81-F893-4825-AF85-F7589FA0C904}" type="slidenum">
              <a:rPr lang="de-DE" smtClean="0"/>
              <a:t>‹#›</a:t>
            </a:fld>
            <a:endParaRPr lang="de-DE"/>
          </a:p>
        </p:txBody>
      </p:sp>
    </p:spTree>
    <p:extLst>
      <p:ext uri="{BB962C8B-B14F-4D97-AF65-F5344CB8AC3E}">
        <p14:creationId xmlns:p14="http://schemas.microsoft.com/office/powerpoint/2010/main" val="22606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749D7A-E5FA-4A8B-A67E-52AF3B4D459F}"/>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57E610D3-DD27-C53E-54D0-33A8913D57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CD9163D8-63A6-C80E-586D-BD608CE50491}"/>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9DCEF1D-A896-1133-5F39-6146831072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892B2B45-22BE-56A8-8C5F-AAE0AD9FE40E}"/>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3ADADC6E-426A-47BB-A410-A3A7D911D3C8}"/>
              </a:ext>
            </a:extLst>
          </p:cNvPr>
          <p:cNvSpPr>
            <a:spLocks noGrp="1"/>
          </p:cNvSpPr>
          <p:nvPr>
            <p:ph type="dt" sz="half" idx="10"/>
          </p:nvPr>
        </p:nvSpPr>
        <p:spPr/>
        <p:txBody>
          <a:bodyPr/>
          <a:lstStyle/>
          <a:p>
            <a:fld id="{C0F63CAC-937D-4D0B-A687-209E1C8FDF72}" type="datetimeFigureOut">
              <a:rPr lang="de-DE" smtClean="0"/>
              <a:t>24.04.23</a:t>
            </a:fld>
            <a:endParaRPr lang="de-DE"/>
          </a:p>
        </p:txBody>
      </p:sp>
      <p:sp>
        <p:nvSpPr>
          <p:cNvPr id="8" name="Fußzeilenplatzhalter 7">
            <a:extLst>
              <a:ext uri="{FF2B5EF4-FFF2-40B4-BE49-F238E27FC236}">
                <a16:creationId xmlns:a16="http://schemas.microsoft.com/office/drawing/2014/main" id="{BF65E7A5-21C7-285A-A1C5-A70373774CD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59750FDE-6D57-5540-F836-26F8A3ABEE99}"/>
              </a:ext>
            </a:extLst>
          </p:cNvPr>
          <p:cNvSpPr>
            <a:spLocks noGrp="1"/>
          </p:cNvSpPr>
          <p:nvPr>
            <p:ph type="sldNum" sz="quarter" idx="12"/>
          </p:nvPr>
        </p:nvSpPr>
        <p:spPr/>
        <p:txBody>
          <a:bodyPr/>
          <a:lstStyle/>
          <a:p>
            <a:fld id="{4F427A81-F893-4825-AF85-F7589FA0C904}" type="slidenum">
              <a:rPr lang="de-DE" smtClean="0"/>
              <a:t>‹#›</a:t>
            </a:fld>
            <a:endParaRPr lang="de-DE"/>
          </a:p>
        </p:txBody>
      </p:sp>
    </p:spTree>
    <p:extLst>
      <p:ext uri="{BB962C8B-B14F-4D97-AF65-F5344CB8AC3E}">
        <p14:creationId xmlns:p14="http://schemas.microsoft.com/office/powerpoint/2010/main" val="3990773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E00083-E00D-3837-8951-C5B301416C6F}"/>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770BC9A1-6881-6BF2-0CEE-73F5BFE0D4ED}"/>
              </a:ext>
            </a:extLst>
          </p:cNvPr>
          <p:cNvSpPr>
            <a:spLocks noGrp="1"/>
          </p:cNvSpPr>
          <p:nvPr>
            <p:ph type="dt" sz="half" idx="10"/>
          </p:nvPr>
        </p:nvSpPr>
        <p:spPr/>
        <p:txBody>
          <a:bodyPr/>
          <a:lstStyle/>
          <a:p>
            <a:fld id="{C0F63CAC-937D-4D0B-A687-209E1C8FDF72}" type="datetimeFigureOut">
              <a:rPr lang="de-DE" smtClean="0"/>
              <a:t>24.04.23</a:t>
            </a:fld>
            <a:endParaRPr lang="de-DE"/>
          </a:p>
        </p:txBody>
      </p:sp>
      <p:sp>
        <p:nvSpPr>
          <p:cNvPr id="4" name="Fußzeilenplatzhalter 3">
            <a:extLst>
              <a:ext uri="{FF2B5EF4-FFF2-40B4-BE49-F238E27FC236}">
                <a16:creationId xmlns:a16="http://schemas.microsoft.com/office/drawing/2014/main" id="{D99BAA7E-29B7-5FD0-7F43-C0A4A3ACE99F}"/>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CB10B6B6-437F-4FDE-7A88-C29EDE50D60B}"/>
              </a:ext>
            </a:extLst>
          </p:cNvPr>
          <p:cNvSpPr>
            <a:spLocks noGrp="1"/>
          </p:cNvSpPr>
          <p:nvPr>
            <p:ph type="sldNum" sz="quarter" idx="12"/>
          </p:nvPr>
        </p:nvSpPr>
        <p:spPr/>
        <p:txBody>
          <a:bodyPr/>
          <a:lstStyle/>
          <a:p>
            <a:fld id="{4F427A81-F893-4825-AF85-F7589FA0C904}" type="slidenum">
              <a:rPr lang="de-DE" smtClean="0"/>
              <a:t>‹#›</a:t>
            </a:fld>
            <a:endParaRPr lang="de-DE"/>
          </a:p>
        </p:txBody>
      </p:sp>
    </p:spTree>
    <p:extLst>
      <p:ext uri="{BB962C8B-B14F-4D97-AF65-F5344CB8AC3E}">
        <p14:creationId xmlns:p14="http://schemas.microsoft.com/office/powerpoint/2010/main" val="64745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BD2E41C-3404-327C-4F5A-D6CA3CFB9139}"/>
              </a:ext>
            </a:extLst>
          </p:cNvPr>
          <p:cNvSpPr>
            <a:spLocks noGrp="1"/>
          </p:cNvSpPr>
          <p:nvPr>
            <p:ph type="dt" sz="half" idx="10"/>
          </p:nvPr>
        </p:nvSpPr>
        <p:spPr/>
        <p:txBody>
          <a:bodyPr/>
          <a:lstStyle/>
          <a:p>
            <a:fld id="{C0F63CAC-937D-4D0B-A687-209E1C8FDF72}" type="datetimeFigureOut">
              <a:rPr lang="de-DE" smtClean="0"/>
              <a:t>24.04.23</a:t>
            </a:fld>
            <a:endParaRPr lang="de-DE"/>
          </a:p>
        </p:txBody>
      </p:sp>
      <p:sp>
        <p:nvSpPr>
          <p:cNvPr id="3" name="Fußzeilenplatzhalter 2">
            <a:extLst>
              <a:ext uri="{FF2B5EF4-FFF2-40B4-BE49-F238E27FC236}">
                <a16:creationId xmlns:a16="http://schemas.microsoft.com/office/drawing/2014/main" id="{B978164C-42B7-6303-9835-2F94B8055B4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33C730A-4CEE-619E-10A4-32559D02DE31}"/>
              </a:ext>
            </a:extLst>
          </p:cNvPr>
          <p:cNvSpPr>
            <a:spLocks noGrp="1"/>
          </p:cNvSpPr>
          <p:nvPr>
            <p:ph type="sldNum" sz="quarter" idx="12"/>
          </p:nvPr>
        </p:nvSpPr>
        <p:spPr/>
        <p:txBody>
          <a:bodyPr/>
          <a:lstStyle/>
          <a:p>
            <a:fld id="{4F427A81-F893-4825-AF85-F7589FA0C904}" type="slidenum">
              <a:rPr lang="de-DE" smtClean="0"/>
              <a:t>‹#›</a:t>
            </a:fld>
            <a:endParaRPr lang="de-DE"/>
          </a:p>
        </p:txBody>
      </p:sp>
    </p:spTree>
    <p:extLst>
      <p:ext uri="{BB962C8B-B14F-4D97-AF65-F5344CB8AC3E}">
        <p14:creationId xmlns:p14="http://schemas.microsoft.com/office/powerpoint/2010/main" val="3602389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BB5001-6544-E37C-7E91-7178973C6AB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223C838E-0640-587E-6FF5-ECB6CA66C6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5601FD59-AF68-EA8C-C470-27C85BB5BE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A31B63B-8372-716F-F149-CA9A05D3B2AE}"/>
              </a:ext>
            </a:extLst>
          </p:cNvPr>
          <p:cNvSpPr>
            <a:spLocks noGrp="1"/>
          </p:cNvSpPr>
          <p:nvPr>
            <p:ph type="dt" sz="half" idx="10"/>
          </p:nvPr>
        </p:nvSpPr>
        <p:spPr/>
        <p:txBody>
          <a:bodyPr/>
          <a:lstStyle/>
          <a:p>
            <a:fld id="{C0F63CAC-937D-4D0B-A687-209E1C8FDF72}" type="datetimeFigureOut">
              <a:rPr lang="de-DE" smtClean="0"/>
              <a:t>24.04.23</a:t>
            </a:fld>
            <a:endParaRPr lang="de-DE"/>
          </a:p>
        </p:txBody>
      </p:sp>
      <p:sp>
        <p:nvSpPr>
          <p:cNvPr id="6" name="Fußzeilenplatzhalter 5">
            <a:extLst>
              <a:ext uri="{FF2B5EF4-FFF2-40B4-BE49-F238E27FC236}">
                <a16:creationId xmlns:a16="http://schemas.microsoft.com/office/drawing/2014/main" id="{072CD8C7-0AA8-10CE-86A2-F25F4BD77CB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762B954-1FC1-F360-1CF9-D54F3B33D5F3}"/>
              </a:ext>
            </a:extLst>
          </p:cNvPr>
          <p:cNvSpPr>
            <a:spLocks noGrp="1"/>
          </p:cNvSpPr>
          <p:nvPr>
            <p:ph type="sldNum" sz="quarter" idx="12"/>
          </p:nvPr>
        </p:nvSpPr>
        <p:spPr/>
        <p:txBody>
          <a:bodyPr/>
          <a:lstStyle/>
          <a:p>
            <a:fld id="{4F427A81-F893-4825-AF85-F7589FA0C904}" type="slidenum">
              <a:rPr lang="de-DE" smtClean="0"/>
              <a:t>‹#›</a:t>
            </a:fld>
            <a:endParaRPr lang="de-DE"/>
          </a:p>
        </p:txBody>
      </p:sp>
    </p:spTree>
    <p:extLst>
      <p:ext uri="{BB962C8B-B14F-4D97-AF65-F5344CB8AC3E}">
        <p14:creationId xmlns:p14="http://schemas.microsoft.com/office/powerpoint/2010/main" val="2102242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BCDC86-1BF8-D43B-5997-754A8EFBACE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54B8491E-2852-23AE-CF2E-F73C0470F5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E3708901-23E2-47F3-1600-D76C1D6918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585E9CC-5019-2991-0C5F-47AF41D7B17E}"/>
              </a:ext>
            </a:extLst>
          </p:cNvPr>
          <p:cNvSpPr>
            <a:spLocks noGrp="1"/>
          </p:cNvSpPr>
          <p:nvPr>
            <p:ph type="dt" sz="half" idx="10"/>
          </p:nvPr>
        </p:nvSpPr>
        <p:spPr/>
        <p:txBody>
          <a:bodyPr/>
          <a:lstStyle/>
          <a:p>
            <a:fld id="{C0F63CAC-937D-4D0B-A687-209E1C8FDF72}" type="datetimeFigureOut">
              <a:rPr lang="de-DE" smtClean="0"/>
              <a:t>24.04.23</a:t>
            </a:fld>
            <a:endParaRPr lang="de-DE"/>
          </a:p>
        </p:txBody>
      </p:sp>
      <p:sp>
        <p:nvSpPr>
          <p:cNvPr id="6" name="Fußzeilenplatzhalter 5">
            <a:extLst>
              <a:ext uri="{FF2B5EF4-FFF2-40B4-BE49-F238E27FC236}">
                <a16:creationId xmlns:a16="http://schemas.microsoft.com/office/drawing/2014/main" id="{DC2D3076-BAB3-CF55-97FD-0972D8212FA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1F0B6D2-768B-27C4-9C7C-E0D8D4EBCC59}"/>
              </a:ext>
            </a:extLst>
          </p:cNvPr>
          <p:cNvSpPr>
            <a:spLocks noGrp="1"/>
          </p:cNvSpPr>
          <p:nvPr>
            <p:ph type="sldNum" sz="quarter" idx="12"/>
          </p:nvPr>
        </p:nvSpPr>
        <p:spPr/>
        <p:txBody>
          <a:bodyPr/>
          <a:lstStyle/>
          <a:p>
            <a:fld id="{4F427A81-F893-4825-AF85-F7589FA0C904}" type="slidenum">
              <a:rPr lang="de-DE" smtClean="0"/>
              <a:t>‹#›</a:t>
            </a:fld>
            <a:endParaRPr lang="de-DE"/>
          </a:p>
        </p:txBody>
      </p:sp>
    </p:spTree>
    <p:extLst>
      <p:ext uri="{BB962C8B-B14F-4D97-AF65-F5344CB8AC3E}">
        <p14:creationId xmlns:p14="http://schemas.microsoft.com/office/powerpoint/2010/main" val="3142486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0924FABD-8D8E-8279-F43A-B4791024CB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980165FB-90C9-1D59-4F16-EDE8676BCF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848762E-FE93-BA13-ECAE-9F86BDA6A1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F63CAC-937D-4D0B-A687-209E1C8FDF72}" type="datetimeFigureOut">
              <a:rPr lang="de-DE" smtClean="0"/>
              <a:t>24.04.23</a:t>
            </a:fld>
            <a:endParaRPr lang="de-DE"/>
          </a:p>
        </p:txBody>
      </p:sp>
      <p:sp>
        <p:nvSpPr>
          <p:cNvPr id="5" name="Fußzeilenplatzhalter 4">
            <a:extLst>
              <a:ext uri="{FF2B5EF4-FFF2-40B4-BE49-F238E27FC236}">
                <a16:creationId xmlns:a16="http://schemas.microsoft.com/office/drawing/2014/main" id="{22BACAF0-8F3D-D455-324C-FF36A259CB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0EED3691-82D5-4B38-C123-9A012E77AC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427A81-F893-4825-AF85-F7589FA0C904}" type="slidenum">
              <a:rPr lang="de-DE" smtClean="0"/>
              <a:t>‹#›</a:t>
            </a:fld>
            <a:endParaRPr lang="de-DE"/>
          </a:p>
        </p:txBody>
      </p:sp>
    </p:spTree>
    <p:extLst>
      <p:ext uri="{BB962C8B-B14F-4D97-AF65-F5344CB8AC3E}">
        <p14:creationId xmlns:p14="http://schemas.microsoft.com/office/powerpoint/2010/main" val="2082219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018B39FD-1810-5719-5EF2-4EF1F4C39698}"/>
              </a:ext>
            </a:extLst>
          </p:cNvPr>
          <p:cNvSpPr>
            <a:spLocks noGrp="1"/>
          </p:cNvSpPr>
          <p:nvPr>
            <p:ph type="body" sz="quarter" idx="10"/>
          </p:nvPr>
        </p:nvSpPr>
        <p:spPr>
          <a:xfrm>
            <a:off x="409335" y="2308702"/>
            <a:ext cx="9480623" cy="1009507"/>
          </a:xfrm>
        </p:spPr>
        <p:txBody>
          <a:bodyPr wrap="square" lIns="91440" tIns="45720" rIns="91440" bIns="45720" rtlCol="0" anchor="b">
            <a:noAutofit/>
          </a:bodyPr>
          <a:lstStyle/>
          <a:p>
            <a:r>
              <a:rPr lang="bg-BG" sz="5400" dirty="0"/>
              <a:t>Канава за проектни концепции</a:t>
            </a:r>
            <a:endParaRPr lang="de-DE" sz="5400" dirty="0"/>
          </a:p>
        </p:txBody>
      </p:sp>
      <p:pic>
        <p:nvPicPr>
          <p:cNvPr id="3" name="Picture 2" descr="Text&#10;&#10;Description automatically generated with low confidence">
            <a:extLst>
              <a:ext uri="{FF2B5EF4-FFF2-40B4-BE49-F238E27FC236}">
                <a16:creationId xmlns:a16="http://schemas.microsoft.com/office/drawing/2014/main" id="{383B2411-71DF-D139-A703-B5ABDEFD9B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73783" y="230420"/>
            <a:ext cx="2141190" cy="675727"/>
          </a:xfrm>
          <a:prstGeom prst="rect">
            <a:avLst/>
          </a:prstGeom>
          <a:ln>
            <a:noFill/>
          </a:ln>
        </p:spPr>
      </p:pic>
      <p:sp>
        <p:nvSpPr>
          <p:cNvPr id="4" name="TextBox 3"/>
          <p:cNvSpPr txBox="1"/>
          <p:nvPr/>
        </p:nvSpPr>
        <p:spPr>
          <a:xfrm>
            <a:off x="1057765" y="6026727"/>
            <a:ext cx="10596680" cy="461665"/>
          </a:xfrm>
          <a:prstGeom prst="rect">
            <a:avLst/>
          </a:prstGeom>
          <a:noFill/>
        </p:spPr>
        <p:txBody>
          <a:bodyPr wrap="square" rtlCol="0">
            <a:spAutoFit/>
          </a:bodyPr>
          <a:lstStyle/>
          <a:p>
            <a:r>
              <a:rPr lang="bg-BG" sz="800" i="1" dirty="0">
                <a:solidFill>
                  <a:schemeClr val="dk1"/>
                </a:solidFill>
                <a:ea typeface="Calibri"/>
                <a:cs typeface="Calibri"/>
                <a:sym typeface="Calibri"/>
              </a:rPr>
              <a:t>Този материал е изготвен в рамките на проекта </a:t>
            </a:r>
            <a:r>
              <a:rPr lang="en-US" sz="800" i="1" dirty="0">
                <a:solidFill>
                  <a:schemeClr val="dk1"/>
                </a:solidFill>
                <a:ea typeface="Calibri"/>
                <a:cs typeface="Calibri"/>
                <a:sym typeface="Calibri"/>
              </a:rPr>
              <a:t>SHAREs</a:t>
            </a:r>
            <a:r>
              <a:rPr lang="bg-BG" sz="800" i="1" dirty="0">
                <a:solidFill>
                  <a:schemeClr val="dk1"/>
                </a:solidFill>
                <a:ea typeface="Calibri"/>
                <a:cs typeface="Calibri"/>
                <a:sym typeface="Calibri"/>
              </a:rPr>
              <a:t>, финансиран от програмата за научни изследвания и иновации Хоризонт 2020 на Европейския съюз по силата на договор №</a:t>
            </a:r>
            <a:r>
              <a:rPr lang="en-US" sz="800" i="1" dirty="0">
                <a:ea typeface="Calibri"/>
                <a:cs typeface="Calibri"/>
                <a:sym typeface="Calibri"/>
              </a:rPr>
              <a:t> 101033722</a:t>
            </a:r>
            <a:r>
              <a:rPr lang="en-US" sz="800" i="1" dirty="0">
                <a:solidFill>
                  <a:schemeClr val="dk1"/>
                </a:solidFill>
                <a:ea typeface="Calibri"/>
                <a:cs typeface="Calibri"/>
                <a:sym typeface="Calibri"/>
              </a:rPr>
              <a:t>.</a:t>
            </a:r>
            <a:r>
              <a:rPr lang="en-US" sz="800" i="1" dirty="0">
                <a:sym typeface="Calibri"/>
              </a:rPr>
              <a:t> </a:t>
            </a:r>
            <a:endParaRPr lang="bg-BG" sz="800" i="1" dirty="0">
              <a:sym typeface="Calibri"/>
            </a:endParaRPr>
          </a:p>
          <a:p>
            <a:pPr algn="just"/>
            <a:r>
              <a:rPr lang="bg-BG" sz="800" i="1" dirty="0">
                <a:sym typeface="Calibri"/>
              </a:rPr>
              <a:t>Цялата отговорност за съдържанието на материала принадлежи на авторите му и той не отразява непременно мнението на Европейската комисия. Европейската комисия и </a:t>
            </a:r>
            <a:r>
              <a:rPr lang="ru-RU" sz="800" i="1" dirty="0"/>
              <a:t>Европейската изпълнителна агенция за климата, инфраструктурата и околната среда </a:t>
            </a:r>
            <a:r>
              <a:rPr lang="en-US" sz="800" i="1" dirty="0"/>
              <a:t>(CINEA)</a:t>
            </a:r>
            <a:r>
              <a:rPr lang="bg-BG" sz="800" i="1" dirty="0"/>
              <a:t> не носят никаква отговорност за каквото и да е използване на съдържащата се в материала информация.</a:t>
            </a:r>
            <a:endParaRPr lang="en-US" sz="800" i="1" dirty="0">
              <a:solidFill>
                <a:schemeClr val="dk1"/>
              </a:solidFill>
              <a:ea typeface="Calibri"/>
              <a:cs typeface="Calibri"/>
              <a:sym typeface="Calibri"/>
            </a:endParaRPr>
          </a:p>
        </p:txBody>
      </p:sp>
      <p:pic>
        <p:nvPicPr>
          <p:cNvPr id="6" name="Google Shape;49;p27" descr="Z:\EWO\03 Projekte\01 Laufende\012 REPLACE\01 Arbeitspakete\WP7 - Communication + dissemination\T7.3 Project dissemination materials\A - project logo\EU Logo\EU Logo.png"/>
          <p:cNvPicPr preferRelativeResize="0">
            <a:picLocks noChangeAspect="1"/>
          </p:cNvPicPr>
          <p:nvPr/>
        </p:nvPicPr>
        <p:blipFill rotWithShape="1">
          <a:blip r:embed="rId3">
            <a:alphaModFix/>
          </a:blip>
          <a:srcRect/>
          <a:stretch/>
        </p:blipFill>
        <p:spPr>
          <a:xfrm>
            <a:off x="524099" y="6077559"/>
            <a:ext cx="533665" cy="360000"/>
          </a:xfrm>
          <a:prstGeom prst="rect">
            <a:avLst/>
          </a:prstGeom>
          <a:noFill/>
          <a:ln>
            <a:noFill/>
          </a:ln>
        </p:spPr>
      </p:pic>
    </p:spTree>
    <p:extLst>
      <p:ext uri="{BB962C8B-B14F-4D97-AF65-F5344CB8AC3E}">
        <p14:creationId xmlns:p14="http://schemas.microsoft.com/office/powerpoint/2010/main" val="2956878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bg-BG" dirty="0">
                <a:solidFill>
                  <a:schemeClr val="tx2"/>
                </a:solidFill>
              </a:rPr>
              <a:t>Канава с обяснения за концепциите на проекта</a:t>
            </a:r>
            <a:endParaRPr lang="en-GB" dirty="0">
              <a:solidFill>
                <a:schemeClr val="tx2"/>
              </a:solidFill>
            </a:endParaRPr>
          </a:p>
        </p:txBody>
      </p:sp>
      <p:sp>
        <p:nvSpPr>
          <p:cNvPr id="21" name="Textplatzhalter 2">
            <a:extLst>
              <a:ext uri="{FF2B5EF4-FFF2-40B4-BE49-F238E27FC236}">
                <a16:creationId xmlns:a16="http://schemas.microsoft.com/office/drawing/2014/main" id="{4F08CE28-776F-C9D3-BDF5-DCF3BBFC4661}"/>
              </a:ext>
            </a:extLst>
          </p:cNvPr>
          <p:cNvSpPr txBox="1">
            <a:spLocks/>
          </p:cNvSpPr>
          <p:nvPr/>
        </p:nvSpPr>
        <p:spPr>
          <a:xfrm>
            <a:off x="361340" y="1510186"/>
            <a:ext cx="8422348" cy="4866845"/>
          </a:xfrm>
          <a:prstGeom prst="rect">
            <a:avLst/>
          </a:prstGeom>
        </p:spPr>
        <p:txBody>
          <a:bodyPr/>
          <a:lstStyle>
            <a:lvl1pPr marL="457189" indent="-457189" algn="l" defTabSz="1219170" rtl="0" eaLnBrk="1" latinLnBrk="0" hangingPunct="1">
              <a:spcBef>
                <a:spcPts val="0"/>
              </a:spcBef>
              <a:spcAft>
                <a:spcPts val="800"/>
              </a:spcAft>
              <a:buClr>
                <a:schemeClr val="tx2"/>
              </a:buClr>
              <a:buFont typeface="Webdings" panose="05030102010509060703" pitchFamily="18" charset="2"/>
              <a:buChar char="4"/>
              <a:defRPr sz="2400" kern="1200" baseline="0">
                <a:solidFill>
                  <a:schemeClr val="tx1"/>
                </a:solidFill>
                <a:latin typeface="+mn-lt"/>
                <a:ea typeface="+mn-ea"/>
                <a:cs typeface="+mn-cs"/>
              </a:defRPr>
            </a:lvl1pPr>
            <a:lvl2pPr marL="990575" indent="-380990" algn="l" defTabSz="1219170" rtl="0" eaLnBrk="1" latinLnBrk="0" hangingPunct="1">
              <a:spcBef>
                <a:spcPts val="0"/>
              </a:spcBef>
              <a:spcAft>
                <a:spcPts val="800"/>
              </a:spcAft>
              <a:buFont typeface="Arial" panose="020B0604020202020204" pitchFamily="34" charset="0"/>
              <a:buChar char="–"/>
              <a:defRPr sz="2667" kern="1200">
                <a:solidFill>
                  <a:schemeClr val="tx1"/>
                </a:solidFill>
                <a:latin typeface="+mn-lt"/>
                <a:ea typeface="+mn-ea"/>
                <a:cs typeface="+mn-cs"/>
              </a:defRPr>
            </a:lvl2pPr>
            <a:lvl3pPr marL="1523962" indent="-304792" algn="l" defTabSz="1219170" rtl="0" eaLnBrk="1" latinLnBrk="0" hangingPunct="1">
              <a:spcBef>
                <a:spcPts val="0"/>
              </a:spcBef>
              <a:spcAft>
                <a:spcPts val="800"/>
              </a:spcAft>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spcBef>
                <a:spcPts val="0"/>
              </a:spcBef>
              <a:spcAft>
                <a:spcPts val="800"/>
              </a:spcAft>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ts val="0"/>
              </a:spcBef>
              <a:spcAft>
                <a:spcPts val="800"/>
              </a:spcAft>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defTabSz="1219140">
              <a:buClr>
                <a:srgbClr val="75A11D"/>
              </a:buClr>
              <a:defRPr/>
            </a:pPr>
            <a:r>
              <a:rPr lang="en-US" sz="2000" dirty="0">
                <a:solidFill>
                  <a:srgbClr val="474747"/>
                </a:solidFill>
                <a:latin typeface="Calibri" panose="020F0502020204030204"/>
              </a:rPr>
              <a:t>Operating principle:</a:t>
            </a:r>
          </a:p>
          <a:p>
            <a:pPr marL="0" indent="0">
              <a:buFont typeface="Webdings" panose="05030102010509060703" pitchFamily="18" charset="2"/>
              <a:buNone/>
            </a:pPr>
            <a:endParaRPr lang="en-GB" sz="2133" dirty="0"/>
          </a:p>
        </p:txBody>
      </p:sp>
      <p:sp>
        <p:nvSpPr>
          <p:cNvPr id="4" name="Rechteck 3">
            <a:extLst>
              <a:ext uri="{FF2B5EF4-FFF2-40B4-BE49-F238E27FC236}">
                <a16:creationId xmlns:a16="http://schemas.microsoft.com/office/drawing/2014/main" id="{29FDBA23-E6D4-0973-3B15-6AE6D33E6CDB}"/>
              </a:ext>
            </a:extLst>
          </p:cNvPr>
          <p:cNvSpPr/>
          <p:nvPr/>
        </p:nvSpPr>
        <p:spPr>
          <a:xfrm>
            <a:off x="361951" y="1147800"/>
            <a:ext cx="5400000" cy="1224000"/>
          </a:xfrm>
          <a:prstGeom prst="rect">
            <a:avLst/>
          </a:prstGeom>
          <a:solidFill>
            <a:srgbClr val="75A1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spcBef>
                <a:spcPts val="600"/>
              </a:spcBef>
              <a:defRPr/>
            </a:pPr>
            <a:r>
              <a:rPr lang="bg-BG" sz="1600" b="1" dirty="0">
                <a:solidFill>
                  <a:srgbClr val="FFFFFF"/>
                </a:solidFill>
                <a:latin typeface="Calibri" panose="020F0502020204030204"/>
              </a:rPr>
              <a:t>Каква е целта</a:t>
            </a:r>
            <a:r>
              <a:rPr lang="en-GB" sz="1600" b="1" dirty="0">
                <a:solidFill>
                  <a:srgbClr val="FFFFFF"/>
                </a:solidFill>
                <a:latin typeface="Calibri" panose="020F0502020204030204"/>
              </a:rPr>
              <a:t>? </a:t>
            </a:r>
            <a:r>
              <a:rPr lang="en-GB" sz="1600" dirty="0">
                <a:solidFill>
                  <a:srgbClr val="FFFFFF"/>
                </a:solidFill>
                <a:latin typeface="Calibri" panose="020F0502020204030204"/>
              </a:rPr>
              <a:t>| </a:t>
            </a:r>
            <a:r>
              <a:rPr lang="bg-BG" sz="1600" dirty="0">
                <a:solidFill>
                  <a:srgbClr val="FFFFFF"/>
                </a:solidFill>
                <a:latin typeface="Calibri" panose="020F0502020204030204"/>
              </a:rPr>
              <a:t>Ползи от проекта</a:t>
            </a:r>
            <a:endParaRPr lang="en-GB" sz="1600" b="1" dirty="0">
              <a:solidFill>
                <a:srgbClr val="FFFFFF"/>
              </a:solidFill>
              <a:latin typeface="Calibri" panose="020F0502020204030204"/>
            </a:endParaRPr>
          </a:p>
          <a:p>
            <a:pPr algn="ctr" defTabSz="1219140">
              <a:spcBef>
                <a:spcPts val="600"/>
              </a:spcBef>
              <a:defRPr/>
            </a:pPr>
            <a:r>
              <a:rPr lang="bg-BG" sz="1100" dirty="0">
                <a:solidFill>
                  <a:srgbClr val="FFFFFF"/>
                </a:solidFill>
                <a:latin typeface="Calibri" panose="020F0502020204030204"/>
              </a:rPr>
              <a:t>Опишете какви са предимствата на проекта и какво конкретно той ще предложи. Какви услуги или предложения ще бъдат предоставени? Какви са конкретните ползи</a:t>
            </a:r>
            <a:r>
              <a:rPr lang="en-US" sz="1100" dirty="0">
                <a:solidFill>
                  <a:srgbClr val="FFFFFF"/>
                </a:solidFill>
                <a:latin typeface="Calibri" panose="020F0502020204030204"/>
              </a:rPr>
              <a:t>?</a:t>
            </a:r>
            <a:endParaRPr lang="de-DE" sz="1100" dirty="0">
              <a:solidFill>
                <a:srgbClr val="FFFFFF"/>
              </a:solidFill>
              <a:latin typeface="Calibri" panose="020F0502020204030204"/>
            </a:endParaRPr>
          </a:p>
        </p:txBody>
      </p:sp>
      <p:sp>
        <p:nvSpPr>
          <p:cNvPr id="7" name="Rechteck 6">
            <a:extLst>
              <a:ext uri="{FF2B5EF4-FFF2-40B4-BE49-F238E27FC236}">
                <a16:creationId xmlns:a16="http://schemas.microsoft.com/office/drawing/2014/main" id="{AD50FFAC-3848-BBD4-7C3E-0F38A1B998ED}"/>
              </a:ext>
            </a:extLst>
          </p:cNvPr>
          <p:cNvSpPr/>
          <p:nvPr/>
        </p:nvSpPr>
        <p:spPr>
          <a:xfrm>
            <a:off x="361338" y="4924591"/>
            <a:ext cx="5400000" cy="1224000"/>
          </a:xfrm>
          <a:prstGeom prst="rect">
            <a:avLst/>
          </a:prstGeom>
          <a:solidFill>
            <a:srgbClr val="A9AD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spcBef>
                <a:spcPts val="600"/>
              </a:spcBef>
              <a:defRPr/>
            </a:pPr>
            <a:r>
              <a:rPr lang="bg-BG" sz="1600" b="1" dirty="0">
                <a:solidFill>
                  <a:srgbClr val="FFFFFF"/>
                </a:solidFill>
                <a:latin typeface="Calibri" panose="020F0502020204030204"/>
              </a:rPr>
              <a:t>Какви са очакваните печалби</a:t>
            </a:r>
            <a:r>
              <a:rPr lang="en-GB" sz="1600" b="1" dirty="0">
                <a:solidFill>
                  <a:srgbClr val="FFFFFF"/>
                </a:solidFill>
                <a:latin typeface="Calibri" panose="020F0502020204030204"/>
              </a:rPr>
              <a:t>? </a:t>
            </a:r>
            <a:r>
              <a:rPr lang="en-GB" sz="1600" dirty="0">
                <a:solidFill>
                  <a:srgbClr val="FFFFFF"/>
                </a:solidFill>
                <a:latin typeface="Calibri" panose="020F0502020204030204"/>
              </a:rPr>
              <a:t>| </a:t>
            </a:r>
            <a:r>
              <a:rPr lang="bg-BG" sz="1600" dirty="0">
                <a:solidFill>
                  <a:srgbClr val="FFFFFF"/>
                </a:solidFill>
                <a:latin typeface="Calibri" panose="020F0502020204030204"/>
              </a:rPr>
              <a:t>Приходи</a:t>
            </a:r>
            <a:endParaRPr lang="en-GB" sz="1600" b="1" dirty="0">
              <a:solidFill>
                <a:srgbClr val="FFFFFF"/>
              </a:solidFill>
              <a:latin typeface="Calibri" panose="020F0502020204030204"/>
            </a:endParaRPr>
          </a:p>
          <a:p>
            <a:pPr algn="ctr" defTabSz="1219140">
              <a:spcBef>
                <a:spcPts val="600"/>
              </a:spcBef>
              <a:defRPr/>
            </a:pPr>
            <a:r>
              <a:rPr lang="bg-BG" sz="900" dirty="0">
                <a:solidFill>
                  <a:srgbClr val="FFFFFF"/>
                </a:solidFill>
                <a:latin typeface="Calibri" panose="020F0502020204030204"/>
              </a:rPr>
              <a:t>Какви са различните потоци от приходи? Колко са готови да платят съсобствениците, клиентите и/или партньорите за продуктите или услугите? Какви приходи трябва да бъдат генерирани? Приходите покриват ли разходите? Какъв модел на ценообразуване използвате (фиксирана цена или променлива според употребата)</a:t>
            </a:r>
            <a:r>
              <a:rPr lang="en-US" sz="900" dirty="0">
                <a:solidFill>
                  <a:srgbClr val="FFFFFF"/>
                </a:solidFill>
                <a:latin typeface="Calibri" panose="020F0502020204030204"/>
              </a:rPr>
              <a:t>?</a:t>
            </a:r>
            <a:endParaRPr lang="de-DE" sz="900" dirty="0">
              <a:solidFill>
                <a:srgbClr val="FFFFFF"/>
              </a:solidFill>
              <a:latin typeface="Calibri" panose="020F0502020204030204"/>
            </a:endParaRPr>
          </a:p>
        </p:txBody>
      </p:sp>
      <p:sp>
        <p:nvSpPr>
          <p:cNvPr id="10" name="Rechteck 9">
            <a:extLst>
              <a:ext uri="{FF2B5EF4-FFF2-40B4-BE49-F238E27FC236}">
                <a16:creationId xmlns:a16="http://schemas.microsoft.com/office/drawing/2014/main" id="{21764B62-2236-CE91-AFC7-649D167433D4}"/>
              </a:ext>
            </a:extLst>
          </p:cNvPr>
          <p:cNvSpPr/>
          <p:nvPr/>
        </p:nvSpPr>
        <p:spPr>
          <a:xfrm>
            <a:off x="5814973" y="4924591"/>
            <a:ext cx="5400000" cy="1224000"/>
          </a:xfrm>
          <a:prstGeom prst="rect">
            <a:avLst/>
          </a:prstGeom>
          <a:solidFill>
            <a:srgbClr val="E66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spcBef>
                <a:spcPts val="600"/>
              </a:spcBef>
              <a:defRPr/>
            </a:pPr>
            <a:r>
              <a:rPr lang="bg-BG" sz="1600" b="1" dirty="0">
                <a:solidFill>
                  <a:srgbClr val="FFFFFF"/>
                </a:solidFill>
                <a:latin typeface="Calibri" panose="020F0502020204030204"/>
              </a:rPr>
              <a:t>Какви са очакваните разходи</a:t>
            </a:r>
            <a:r>
              <a:rPr lang="en-GB" sz="1600" b="1" dirty="0">
                <a:solidFill>
                  <a:srgbClr val="FFFFFF"/>
                </a:solidFill>
                <a:latin typeface="Calibri" panose="020F0502020204030204"/>
              </a:rPr>
              <a:t>? </a:t>
            </a:r>
            <a:r>
              <a:rPr lang="en-GB" sz="1600" dirty="0">
                <a:solidFill>
                  <a:srgbClr val="FFFFFF"/>
                </a:solidFill>
                <a:latin typeface="Calibri" panose="020F0502020204030204"/>
              </a:rPr>
              <a:t>| </a:t>
            </a:r>
            <a:r>
              <a:rPr lang="bg-BG" sz="1600" dirty="0">
                <a:solidFill>
                  <a:srgbClr val="FFFFFF"/>
                </a:solidFill>
                <a:latin typeface="Calibri" panose="020F0502020204030204"/>
              </a:rPr>
              <a:t>Разходи</a:t>
            </a:r>
            <a:endParaRPr lang="en-GB" sz="1600" b="1" dirty="0">
              <a:solidFill>
                <a:srgbClr val="FFFFFF"/>
              </a:solidFill>
              <a:latin typeface="Calibri" panose="020F0502020204030204"/>
            </a:endParaRPr>
          </a:p>
          <a:p>
            <a:pPr algn="ctr" defTabSz="1219140">
              <a:spcBef>
                <a:spcPts val="600"/>
              </a:spcBef>
              <a:defRPr/>
            </a:pPr>
            <a:r>
              <a:rPr lang="bg-BG" sz="900" dirty="0">
                <a:solidFill>
                  <a:srgbClr val="FFFFFF"/>
                </a:solidFill>
                <a:latin typeface="Calibri" panose="020F0502020204030204"/>
              </a:rPr>
              <a:t>Какви са основните разходи за изпълнението на ключовите дейности и осигуряването на ресурси и капацитет? Какви видове разходи са направени и в какви размери? Какви са капиталовите изисквания? Какви лични усилия са включени в разработването и управлението на проекта (напр. време за доброволческа дейност)</a:t>
            </a:r>
            <a:r>
              <a:rPr lang="en-US" sz="900" dirty="0">
                <a:solidFill>
                  <a:srgbClr val="FFFFFF"/>
                </a:solidFill>
                <a:latin typeface="Calibri" panose="020F0502020204030204"/>
              </a:rPr>
              <a:t>?</a:t>
            </a:r>
            <a:endParaRPr lang="de-DE" sz="900" dirty="0">
              <a:solidFill>
                <a:srgbClr val="FFFFFF"/>
              </a:solidFill>
              <a:latin typeface="Calibri" panose="020F0502020204030204"/>
            </a:endParaRPr>
          </a:p>
        </p:txBody>
      </p:sp>
      <p:sp>
        <p:nvSpPr>
          <p:cNvPr id="13" name="Rechteck 12">
            <a:extLst>
              <a:ext uri="{FF2B5EF4-FFF2-40B4-BE49-F238E27FC236}">
                <a16:creationId xmlns:a16="http://schemas.microsoft.com/office/drawing/2014/main" id="{DFB05726-7195-6B49-E9B2-7DF9E2078915}"/>
              </a:ext>
            </a:extLst>
          </p:cNvPr>
          <p:cNvSpPr/>
          <p:nvPr/>
        </p:nvSpPr>
        <p:spPr>
          <a:xfrm>
            <a:off x="361338" y="2405832"/>
            <a:ext cx="1764000" cy="2484000"/>
          </a:xfrm>
          <a:prstGeom prst="rect">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spcBef>
                <a:spcPts val="600"/>
              </a:spcBef>
              <a:defRPr/>
            </a:pPr>
            <a:r>
              <a:rPr lang="bg-BG" sz="1400" b="1" dirty="0">
                <a:solidFill>
                  <a:srgbClr val="FFFFFF"/>
                </a:solidFill>
                <a:latin typeface="Calibri" panose="020F0502020204030204"/>
              </a:rPr>
              <a:t>Как постигате целта</a:t>
            </a:r>
            <a:r>
              <a:rPr lang="en-GB" sz="1400" b="1" dirty="0">
                <a:solidFill>
                  <a:srgbClr val="FFFFFF"/>
                </a:solidFill>
                <a:latin typeface="Calibri" panose="020F0502020204030204"/>
              </a:rPr>
              <a:t>? </a:t>
            </a:r>
            <a:r>
              <a:rPr lang="en-GB" sz="1400" dirty="0">
                <a:solidFill>
                  <a:srgbClr val="FFFFFF"/>
                </a:solidFill>
                <a:latin typeface="Calibri" panose="020F0502020204030204"/>
              </a:rPr>
              <a:t>| </a:t>
            </a:r>
            <a:r>
              <a:rPr lang="bg-BG" sz="1400" dirty="0">
                <a:solidFill>
                  <a:srgbClr val="FFFFFF"/>
                </a:solidFill>
                <a:latin typeface="Calibri" panose="020F0502020204030204"/>
              </a:rPr>
              <a:t>Ключови дейности</a:t>
            </a:r>
            <a:endParaRPr lang="en-GB" sz="1400" dirty="0">
              <a:solidFill>
                <a:srgbClr val="FFFFFF"/>
              </a:solidFill>
              <a:latin typeface="Calibri" panose="020F0502020204030204"/>
            </a:endParaRPr>
          </a:p>
          <a:p>
            <a:pPr algn="ctr" defTabSz="1219140">
              <a:spcBef>
                <a:spcPts val="600"/>
              </a:spcBef>
              <a:defRPr/>
            </a:pPr>
            <a:r>
              <a:rPr lang="bg-BG" sz="800" dirty="0">
                <a:solidFill>
                  <a:srgbClr val="FFFFFF"/>
                </a:solidFill>
                <a:latin typeface="Calibri" panose="020F0502020204030204"/>
              </a:rPr>
              <a:t>Някои дейности може да са решаващи за успешното стартиране и дългосрочния успех на проекта, например по отношение на създаването на услуги, маркетинга, доставките, внедряването, комуникацията или организацията.</a:t>
            </a:r>
            <a:endParaRPr lang="en-US" sz="800" dirty="0">
              <a:solidFill>
                <a:srgbClr val="FFFFFF"/>
              </a:solidFill>
              <a:latin typeface="Calibri" panose="020F0502020204030204"/>
            </a:endParaRPr>
          </a:p>
          <a:p>
            <a:pPr algn="ctr" defTabSz="1219140">
              <a:spcBef>
                <a:spcPts val="600"/>
              </a:spcBef>
              <a:defRPr/>
            </a:pPr>
            <a:r>
              <a:rPr lang="bg-BG" sz="800" dirty="0">
                <a:solidFill>
                  <a:srgbClr val="FFFFFF"/>
                </a:solidFill>
                <a:latin typeface="Calibri" panose="020F0502020204030204"/>
              </a:rPr>
              <a:t>Опишете най-важните дейности, като вземете предвид и тези, които са необходими за функционирането на проекта.</a:t>
            </a:r>
            <a:endParaRPr lang="de-DE" sz="800" dirty="0">
              <a:solidFill>
                <a:srgbClr val="FFFFFF"/>
              </a:solidFill>
              <a:latin typeface="Calibri" panose="020F0502020204030204"/>
            </a:endParaRPr>
          </a:p>
        </p:txBody>
      </p:sp>
      <p:sp>
        <p:nvSpPr>
          <p:cNvPr id="16" name="Rechteck 15">
            <a:extLst>
              <a:ext uri="{FF2B5EF4-FFF2-40B4-BE49-F238E27FC236}">
                <a16:creationId xmlns:a16="http://schemas.microsoft.com/office/drawing/2014/main" id="{81064AE4-C510-8A75-FFCE-793EEB21DF9A}"/>
              </a:ext>
            </a:extLst>
          </p:cNvPr>
          <p:cNvSpPr/>
          <p:nvPr/>
        </p:nvSpPr>
        <p:spPr>
          <a:xfrm>
            <a:off x="2182925" y="2405167"/>
            <a:ext cx="1764000" cy="2484000"/>
          </a:xfrm>
          <a:prstGeom prst="rect">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spcBef>
                <a:spcPts val="600"/>
              </a:spcBef>
              <a:defRPr/>
            </a:pPr>
            <a:r>
              <a:rPr lang="bg-BG" sz="1400" b="1" dirty="0">
                <a:solidFill>
                  <a:srgbClr val="FFFFFF"/>
                </a:solidFill>
                <a:latin typeface="Calibri" panose="020F0502020204030204"/>
              </a:rPr>
              <a:t>От какво се нуждаете, за да постигнете целта</a:t>
            </a:r>
            <a:r>
              <a:rPr lang="en-GB" sz="1400" b="1" dirty="0">
                <a:solidFill>
                  <a:srgbClr val="FFFFFF"/>
                </a:solidFill>
                <a:latin typeface="Calibri" panose="020F0502020204030204"/>
              </a:rPr>
              <a:t>? </a:t>
            </a:r>
            <a:r>
              <a:rPr lang="en-GB" sz="1400" dirty="0">
                <a:solidFill>
                  <a:srgbClr val="FFFFFF"/>
                </a:solidFill>
                <a:latin typeface="Calibri" panose="020F0502020204030204"/>
              </a:rPr>
              <a:t>| </a:t>
            </a:r>
            <a:r>
              <a:rPr lang="bg-BG" sz="1400" dirty="0">
                <a:solidFill>
                  <a:srgbClr val="FFFFFF"/>
                </a:solidFill>
                <a:latin typeface="Calibri" panose="020F0502020204030204"/>
              </a:rPr>
              <a:t>Ключови ресурси и капацитет</a:t>
            </a:r>
            <a:endParaRPr lang="en-GB" sz="1400" dirty="0">
              <a:solidFill>
                <a:srgbClr val="FFFFFF"/>
              </a:solidFill>
              <a:latin typeface="Calibri" panose="020F0502020204030204"/>
            </a:endParaRPr>
          </a:p>
          <a:p>
            <a:pPr algn="ctr" defTabSz="1219140">
              <a:spcBef>
                <a:spcPts val="600"/>
              </a:spcBef>
              <a:defRPr/>
            </a:pPr>
            <a:r>
              <a:rPr lang="bg-BG" sz="800" dirty="0">
                <a:solidFill>
                  <a:srgbClr val="FFFFFF"/>
                </a:solidFill>
                <a:latin typeface="Calibri" panose="020F0502020204030204"/>
              </a:rPr>
              <a:t>За успешното изпълнение на основните дейности по проекта може да е необходимо да разполагате с определен капацитет или ресурси, като финанси, експертен опит, недвижимо имущество, управленски капацитет или технически умения.</a:t>
            </a:r>
            <a:r>
              <a:rPr lang="en-US" sz="800" dirty="0">
                <a:solidFill>
                  <a:srgbClr val="FFFFFF"/>
                </a:solidFill>
                <a:latin typeface="Calibri" panose="020F0502020204030204"/>
              </a:rPr>
              <a:t> </a:t>
            </a:r>
          </a:p>
          <a:p>
            <a:pPr algn="ctr" defTabSz="1219140">
              <a:defRPr/>
            </a:pPr>
            <a:r>
              <a:rPr lang="bg-BG" sz="800" dirty="0">
                <a:solidFill>
                  <a:srgbClr val="FFFFFF"/>
                </a:solidFill>
                <a:latin typeface="Calibri" panose="020F0502020204030204"/>
              </a:rPr>
              <a:t>Посочете важните ресурси или необходимия капацитет за реализирането на Вашия проект.</a:t>
            </a:r>
            <a:endParaRPr lang="de-DE" sz="800" dirty="0">
              <a:solidFill>
                <a:srgbClr val="FFFFFF"/>
              </a:solidFill>
              <a:latin typeface="Calibri" panose="020F0502020204030204"/>
            </a:endParaRPr>
          </a:p>
        </p:txBody>
      </p:sp>
      <p:sp>
        <p:nvSpPr>
          <p:cNvPr id="19" name="Rechteck 18">
            <a:extLst>
              <a:ext uri="{FF2B5EF4-FFF2-40B4-BE49-F238E27FC236}">
                <a16:creationId xmlns:a16="http://schemas.microsoft.com/office/drawing/2014/main" id="{1C9DF021-AF4E-F513-DC12-5A2EDED43BA7}"/>
              </a:ext>
            </a:extLst>
          </p:cNvPr>
          <p:cNvSpPr/>
          <p:nvPr/>
        </p:nvSpPr>
        <p:spPr>
          <a:xfrm>
            <a:off x="3997951" y="2404591"/>
            <a:ext cx="1764000" cy="2484000"/>
          </a:xfrm>
          <a:prstGeom prst="rect">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spcBef>
                <a:spcPts val="600"/>
              </a:spcBef>
              <a:defRPr/>
            </a:pPr>
            <a:r>
              <a:rPr lang="bg-BG" sz="1400" b="1" dirty="0">
                <a:solidFill>
                  <a:srgbClr val="FFFFFF"/>
                </a:solidFill>
                <a:latin typeface="Calibri" panose="020F0502020204030204"/>
              </a:rPr>
              <a:t>Как се извършва услугата</a:t>
            </a:r>
            <a:r>
              <a:rPr lang="en-GB" sz="1400" b="1" dirty="0">
                <a:solidFill>
                  <a:srgbClr val="FFFFFF"/>
                </a:solidFill>
                <a:latin typeface="Calibri" panose="020F0502020204030204"/>
              </a:rPr>
              <a:t>? </a:t>
            </a:r>
            <a:r>
              <a:rPr lang="en-GB" sz="1400" dirty="0">
                <a:solidFill>
                  <a:srgbClr val="FFFFFF"/>
                </a:solidFill>
                <a:latin typeface="Calibri" panose="020F0502020204030204"/>
              </a:rPr>
              <a:t>| </a:t>
            </a:r>
            <a:r>
              <a:rPr lang="bg-BG" sz="1400" dirty="0">
                <a:solidFill>
                  <a:srgbClr val="FFFFFF"/>
                </a:solidFill>
                <a:latin typeface="Calibri" panose="020F0502020204030204"/>
              </a:rPr>
              <a:t>Продажби и комуникация</a:t>
            </a:r>
            <a:endParaRPr lang="en-GB" sz="1400" b="1" dirty="0">
              <a:solidFill>
                <a:srgbClr val="FFFFFF"/>
              </a:solidFill>
              <a:latin typeface="Calibri" panose="020F0502020204030204"/>
            </a:endParaRPr>
          </a:p>
          <a:p>
            <a:pPr algn="ctr" defTabSz="1219140">
              <a:spcBef>
                <a:spcPts val="600"/>
              </a:spcBef>
              <a:defRPr/>
            </a:pPr>
            <a:r>
              <a:rPr lang="bg-BG" sz="800" dirty="0">
                <a:solidFill>
                  <a:srgbClr val="FFFFFF"/>
                </a:solidFill>
                <a:latin typeface="Calibri" panose="020F0502020204030204"/>
              </a:rPr>
              <a:t>Как трябва да се предлагат и "разпределят" услугите</a:t>
            </a:r>
            <a:r>
              <a:rPr lang="en-US" sz="800" dirty="0">
                <a:solidFill>
                  <a:srgbClr val="FFFFFF"/>
                </a:solidFill>
                <a:latin typeface="Calibri" panose="020F0502020204030204"/>
              </a:rPr>
              <a:t>? </a:t>
            </a:r>
          </a:p>
          <a:p>
            <a:pPr algn="ctr" defTabSz="1219140">
              <a:spcBef>
                <a:spcPts val="600"/>
              </a:spcBef>
              <a:defRPr/>
            </a:pPr>
            <a:r>
              <a:rPr lang="bg-BG" sz="800" dirty="0">
                <a:solidFill>
                  <a:srgbClr val="FFFFFF"/>
                </a:solidFill>
                <a:latin typeface="Calibri" panose="020F0502020204030204"/>
              </a:rPr>
              <a:t>Комуникацията с членове и/или клиенти е особено важна за успеха на проекта. Как трябва да се достигне до тях</a:t>
            </a:r>
            <a:r>
              <a:rPr lang="en-US" sz="800" dirty="0">
                <a:solidFill>
                  <a:srgbClr val="FFFFFF"/>
                </a:solidFill>
                <a:latin typeface="Calibri" panose="020F0502020204030204"/>
              </a:rPr>
              <a:t>?</a:t>
            </a:r>
          </a:p>
          <a:p>
            <a:pPr algn="ctr" defTabSz="1219140">
              <a:spcBef>
                <a:spcPts val="600"/>
              </a:spcBef>
              <a:defRPr/>
            </a:pPr>
            <a:r>
              <a:rPr lang="bg-BG" sz="800" dirty="0">
                <a:solidFill>
                  <a:srgbClr val="FFFFFF"/>
                </a:solidFill>
                <a:latin typeface="Calibri" panose="020F0502020204030204"/>
              </a:rPr>
              <a:t>Тук избройте маркетинговите и комуникационните канали, които възнамерявате да използвате, за да достигнете до Вашите членове и клиенти</a:t>
            </a:r>
            <a:r>
              <a:rPr lang="en-US" sz="800" dirty="0">
                <a:solidFill>
                  <a:srgbClr val="FFFFFF"/>
                </a:solidFill>
                <a:latin typeface="Calibri" panose="020F0502020204030204"/>
              </a:rPr>
              <a:t>.</a:t>
            </a:r>
            <a:endParaRPr lang="de-DE" sz="800" dirty="0">
              <a:solidFill>
                <a:srgbClr val="FFFFFF"/>
              </a:solidFill>
              <a:latin typeface="Calibri" panose="020F0502020204030204"/>
            </a:endParaRPr>
          </a:p>
        </p:txBody>
      </p:sp>
      <p:sp>
        <p:nvSpPr>
          <p:cNvPr id="23" name="Rechteck 22">
            <a:extLst>
              <a:ext uri="{FF2B5EF4-FFF2-40B4-BE49-F238E27FC236}">
                <a16:creationId xmlns:a16="http://schemas.microsoft.com/office/drawing/2014/main" id="{59CD744F-FAE5-B679-B7E4-12603156E81C}"/>
              </a:ext>
            </a:extLst>
          </p:cNvPr>
          <p:cNvSpPr/>
          <p:nvPr/>
        </p:nvSpPr>
        <p:spPr>
          <a:xfrm>
            <a:off x="5814973" y="3664591"/>
            <a:ext cx="5400000" cy="1224000"/>
          </a:xfrm>
          <a:prstGeom prst="rect">
            <a:avLst/>
          </a:prstGeom>
          <a:solidFill>
            <a:srgbClr val="F59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spcBef>
                <a:spcPts val="600"/>
              </a:spcBef>
              <a:defRPr/>
            </a:pPr>
            <a:r>
              <a:rPr lang="bg-BG" sz="1600" b="1" dirty="0">
                <a:solidFill>
                  <a:srgbClr val="FFFFFF"/>
                </a:solidFill>
                <a:latin typeface="Calibri" panose="020F0502020204030204"/>
              </a:rPr>
              <a:t>Кои други заинтересовани страни са необходими</a:t>
            </a:r>
            <a:r>
              <a:rPr lang="en-GB" sz="1600" b="1" dirty="0">
                <a:solidFill>
                  <a:srgbClr val="FFFFFF"/>
                </a:solidFill>
                <a:latin typeface="Calibri" panose="020F0502020204030204"/>
              </a:rPr>
              <a:t>? </a:t>
            </a:r>
            <a:r>
              <a:rPr lang="en-GB" sz="1600" dirty="0">
                <a:solidFill>
                  <a:srgbClr val="FFFFFF"/>
                </a:solidFill>
                <a:latin typeface="Calibri" panose="020F0502020204030204"/>
              </a:rPr>
              <a:t>| </a:t>
            </a:r>
            <a:r>
              <a:rPr lang="bg-BG" sz="1600" dirty="0">
                <a:solidFill>
                  <a:srgbClr val="FFFFFF"/>
                </a:solidFill>
                <a:latin typeface="Calibri" panose="020F0502020204030204"/>
              </a:rPr>
              <a:t>Партньори</a:t>
            </a:r>
            <a:endParaRPr lang="en-GB" sz="1600" b="1" dirty="0">
              <a:solidFill>
                <a:srgbClr val="FFFFFF"/>
              </a:solidFill>
              <a:latin typeface="Calibri" panose="020F0502020204030204"/>
            </a:endParaRPr>
          </a:p>
          <a:p>
            <a:pPr algn="ctr" defTabSz="1219140">
              <a:defRPr/>
            </a:pPr>
            <a:r>
              <a:rPr lang="bg-BG" sz="800" dirty="0">
                <a:solidFill>
                  <a:srgbClr val="FFFFFF"/>
                </a:solidFill>
                <a:latin typeface="Calibri" panose="020F0502020204030204"/>
              </a:rPr>
              <a:t>За успешното изпълнение на ключовите дейности на проекта често са необходими и други партньори освен съсобствениците, напр.</a:t>
            </a:r>
            <a:r>
              <a:rPr lang="en-US" sz="800" dirty="0">
                <a:solidFill>
                  <a:srgbClr val="FFFFFF"/>
                </a:solidFill>
                <a:latin typeface="Calibri" panose="020F0502020204030204"/>
              </a:rPr>
              <a:t>: </a:t>
            </a:r>
            <a:r>
              <a:rPr lang="bg-BG" sz="800" dirty="0">
                <a:solidFill>
                  <a:srgbClr val="FFFFFF"/>
                </a:solidFill>
                <a:latin typeface="Calibri" panose="020F0502020204030204"/>
              </a:rPr>
              <a:t> доставчици, експерти (напр. съветници за стартиращи фирми, правни съветници, технически съветници), партньорски мрежи (напр. кметове, фермери, модели за подражание), финансови партньори (напр. спонсори), партньори за услуги (напр. занаятчии, наематели)</a:t>
            </a:r>
            <a:r>
              <a:rPr lang="en-US" sz="800" dirty="0">
                <a:solidFill>
                  <a:srgbClr val="FFFFFF"/>
                </a:solidFill>
                <a:latin typeface="Calibri" panose="020F0502020204030204"/>
              </a:rPr>
              <a:t>.</a:t>
            </a:r>
          </a:p>
          <a:p>
            <a:pPr algn="ctr" defTabSz="1219140">
              <a:defRPr/>
            </a:pPr>
            <a:r>
              <a:rPr lang="bg-BG" sz="800" dirty="0">
                <a:solidFill>
                  <a:srgbClr val="FFFFFF"/>
                </a:solidFill>
                <a:latin typeface="Calibri" panose="020F0502020204030204"/>
              </a:rPr>
              <a:t>Посочете кои са важните партньори за проекта Ви.</a:t>
            </a:r>
            <a:endParaRPr lang="de-DE" sz="800" dirty="0">
              <a:solidFill>
                <a:srgbClr val="FFFFFF"/>
              </a:solidFill>
              <a:latin typeface="Calibri" panose="020F0502020204030204"/>
            </a:endParaRPr>
          </a:p>
        </p:txBody>
      </p:sp>
      <p:sp>
        <p:nvSpPr>
          <p:cNvPr id="26" name="Rechteck 25">
            <a:extLst>
              <a:ext uri="{FF2B5EF4-FFF2-40B4-BE49-F238E27FC236}">
                <a16:creationId xmlns:a16="http://schemas.microsoft.com/office/drawing/2014/main" id="{C12CB33B-4A9A-108F-217B-0F86D63D1052}"/>
              </a:ext>
            </a:extLst>
          </p:cNvPr>
          <p:cNvSpPr/>
          <p:nvPr/>
        </p:nvSpPr>
        <p:spPr>
          <a:xfrm>
            <a:off x="5814973" y="2404591"/>
            <a:ext cx="5400000" cy="1224000"/>
          </a:xfrm>
          <a:prstGeom prst="rect">
            <a:avLst/>
          </a:prstGeom>
          <a:solidFill>
            <a:srgbClr val="F59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spcBef>
                <a:spcPts val="600"/>
              </a:spcBef>
              <a:defRPr/>
            </a:pPr>
            <a:r>
              <a:rPr lang="bg-BG" sz="1600" b="1" dirty="0">
                <a:solidFill>
                  <a:srgbClr val="FFFFFF"/>
                </a:solidFill>
                <a:latin typeface="Calibri" panose="020F0502020204030204"/>
              </a:rPr>
              <a:t>Каква е целевата група</a:t>
            </a:r>
            <a:r>
              <a:rPr lang="en-GB" sz="1600" b="1" dirty="0">
                <a:solidFill>
                  <a:srgbClr val="FFFFFF"/>
                </a:solidFill>
                <a:latin typeface="Calibri" panose="020F0502020204030204"/>
              </a:rPr>
              <a:t>? </a:t>
            </a:r>
            <a:r>
              <a:rPr lang="en-GB" sz="1600" dirty="0">
                <a:solidFill>
                  <a:srgbClr val="FFFFFF"/>
                </a:solidFill>
                <a:latin typeface="Calibri" panose="020F0502020204030204"/>
              </a:rPr>
              <a:t>| </a:t>
            </a:r>
            <a:r>
              <a:rPr lang="bg-BG" sz="1600" dirty="0">
                <a:solidFill>
                  <a:srgbClr val="FFFFFF"/>
                </a:solidFill>
                <a:latin typeface="Calibri" panose="020F0502020204030204"/>
              </a:rPr>
              <a:t>Потребители</a:t>
            </a:r>
            <a:endParaRPr lang="en-GB" sz="1600" b="1" dirty="0">
              <a:solidFill>
                <a:srgbClr val="FFFFFF"/>
              </a:solidFill>
              <a:latin typeface="Calibri" panose="020F0502020204030204"/>
            </a:endParaRPr>
          </a:p>
          <a:p>
            <a:pPr algn="ctr" defTabSz="1219140">
              <a:spcBef>
                <a:spcPts val="600"/>
              </a:spcBef>
              <a:defRPr/>
            </a:pPr>
            <a:r>
              <a:rPr lang="bg-BG" sz="900" dirty="0">
                <a:solidFill>
                  <a:srgbClr val="FFFFFF"/>
                </a:solidFill>
                <a:latin typeface="Calibri" panose="020F0502020204030204"/>
              </a:rPr>
              <a:t>В зависимост от проекта услугите може да се предлагат и на клиенти, които не са съсобственици</a:t>
            </a:r>
            <a:r>
              <a:rPr lang="en-US" sz="900" dirty="0">
                <a:solidFill>
                  <a:srgbClr val="FFFFFF"/>
                </a:solidFill>
                <a:latin typeface="Calibri" panose="020F0502020204030204"/>
              </a:rPr>
              <a:t>.</a:t>
            </a:r>
          </a:p>
          <a:p>
            <a:pPr algn="ctr" defTabSz="1219140">
              <a:spcBef>
                <a:spcPts val="600"/>
              </a:spcBef>
              <a:defRPr/>
            </a:pPr>
            <a:r>
              <a:rPr lang="bg-BG" sz="900" dirty="0">
                <a:solidFill>
                  <a:srgbClr val="FFFFFF"/>
                </a:solidFill>
                <a:latin typeface="Calibri" panose="020F0502020204030204"/>
              </a:rPr>
              <a:t>Избройте кои потребителски групи трябва да бъдат адресирани в допълнение към съсобствениците или кой трябва да получи заплащане за произведената по проекта енергия</a:t>
            </a:r>
            <a:r>
              <a:rPr lang="en-US" sz="900" dirty="0">
                <a:solidFill>
                  <a:srgbClr val="FFFFFF"/>
                </a:solidFill>
                <a:latin typeface="Calibri" panose="020F0502020204030204"/>
              </a:rPr>
              <a:t>.</a:t>
            </a:r>
            <a:endParaRPr lang="de-DE" sz="1600" b="1" dirty="0">
              <a:solidFill>
                <a:srgbClr val="FFFFFF"/>
              </a:solidFill>
              <a:latin typeface="Calibri" panose="020F0502020204030204"/>
            </a:endParaRPr>
          </a:p>
        </p:txBody>
      </p:sp>
      <p:sp>
        <p:nvSpPr>
          <p:cNvPr id="29" name="Rechteck 28">
            <a:extLst>
              <a:ext uri="{FF2B5EF4-FFF2-40B4-BE49-F238E27FC236}">
                <a16:creationId xmlns:a16="http://schemas.microsoft.com/office/drawing/2014/main" id="{D35F7D7A-B06F-CDB1-8727-E920C397E9F9}"/>
              </a:ext>
            </a:extLst>
          </p:cNvPr>
          <p:cNvSpPr/>
          <p:nvPr/>
        </p:nvSpPr>
        <p:spPr>
          <a:xfrm>
            <a:off x="5814973" y="1147073"/>
            <a:ext cx="5400000" cy="1224000"/>
          </a:xfrm>
          <a:prstGeom prst="rect">
            <a:avLst/>
          </a:prstGeom>
          <a:solidFill>
            <a:srgbClr val="F59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spcBef>
                <a:spcPts val="600"/>
              </a:spcBef>
              <a:defRPr/>
            </a:pPr>
            <a:r>
              <a:rPr lang="bg-BG" sz="1600" b="1" dirty="0">
                <a:solidFill>
                  <a:srgbClr val="FFFFFF"/>
                </a:solidFill>
                <a:latin typeface="Calibri" panose="020F0502020204030204"/>
              </a:rPr>
              <a:t>Кой трябва да участва </a:t>
            </a:r>
            <a:r>
              <a:rPr lang="en-GB" sz="1600" dirty="0">
                <a:solidFill>
                  <a:srgbClr val="FFFFFF"/>
                </a:solidFill>
                <a:latin typeface="Calibri" panose="020F0502020204030204"/>
              </a:rPr>
              <a:t>|</a:t>
            </a:r>
            <a:r>
              <a:rPr lang="en-GB" sz="1600" b="1" dirty="0">
                <a:solidFill>
                  <a:srgbClr val="FFFFFF"/>
                </a:solidFill>
                <a:latin typeface="Calibri" panose="020F0502020204030204"/>
              </a:rPr>
              <a:t> </a:t>
            </a:r>
            <a:r>
              <a:rPr lang="bg-BG" sz="1600" dirty="0">
                <a:solidFill>
                  <a:srgbClr val="FFFFFF"/>
                </a:solidFill>
                <a:latin typeface="Calibri" panose="020F0502020204030204"/>
              </a:rPr>
              <a:t>Съсобственици</a:t>
            </a:r>
            <a:endParaRPr lang="en-GB" sz="1600" dirty="0">
              <a:solidFill>
                <a:srgbClr val="FFFFFF"/>
              </a:solidFill>
              <a:latin typeface="Calibri" panose="020F0502020204030204"/>
            </a:endParaRPr>
          </a:p>
          <a:p>
            <a:pPr algn="ctr" defTabSz="1219140">
              <a:spcBef>
                <a:spcPts val="600"/>
              </a:spcBef>
              <a:defRPr/>
            </a:pPr>
            <a:r>
              <a:rPr lang="bg-BG" sz="800" dirty="0">
                <a:solidFill>
                  <a:srgbClr val="FFFFFF"/>
                </a:solidFill>
                <a:latin typeface="Calibri" panose="020F0502020204030204"/>
              </a:rPr>
              <a:t>В проектите за производство на енергия от ВИ може да участват различни съсобственици: частни лица, компании, асоциации и други организации. Планирано ли е местно, регионално, национално или международно сътрудничество? Трябва ли да се допускат само определени професионални групи или квалификации? Трябва ли всички клиенти или партньори също да могат да стават съсобственици? Само енергийната общност ли трябва да стане собственик</a:t>
            </a:r>
            <a:r>
              <a:rPr lang="en-US" sz="800" dirty="0">
                <a:solidFill>
                  <a:srgbClr val="FFFFFF"/>
                </a:solidFill>
                <a:latin typeface="Calibri" panose="020F0502020204030204"/>
              </a:rPr>
              <a:t>? </a:t>
            </a:r>
          </a:p>
          <a:p>
            <a:pPr algn="ctr" defTabSz="1219140">
              <a:spcBef>
                <a:spcPts val="600"/>
              </a:spcBef>
              <a:defRPr/>
            </a:pPr>
            <a:r>
              <a:rPr lang="bg-BG" sz="800" dirty="0">
                <a:solidFill>
                  <a:srgbClr val="FFFFFF"/>
                </a:solidFill>
                <a:latin typeface="Calibri" panose="020F0502020204030204"/>
              </a:rPr>
              <a:t>Тук опишете кой трябва да стане съсобственик в проекта</a:t>
            </a:r>
            <a:r>
              <a:rPr lang="en-US" sz="800" dirty="0">
                <a:solidFill>
                  <a:srgbClr val="FFFFFF"/>
                </a:solidFill>
                <a:latin typeface="Calibri" panose="020F0502020204030204"/>
              </a:rPr>
              <a:t>.</a:t>
            </a:r>
            <a:endParaRPr lang="de-DE" sz="1600" dirty="0">
              <a:solidFill>
                <a:srgbClr val="FFFFFF"/>
              </a:solidFill>
              <a:latin typeface="Calibri" panose="020F0502020204030204"/>
            </a:endParaRPr>
          </a:p>
        </p:txBody>
      </p:sp>
      <p:pic>
        <p:nvPicPr>
          <p:cNvPr id="3" name="Picture 2" descr="Text&#10;&#10;Description automatically generated with low confidence">
            <a:extLst>
              <a:ext uri="{FF2B5EF4-FFF2-40B4-BE49-F238E27FC236}">
                <a16:creationId xmlns:a16="http://schemas.microsoft.com/office/drawing/2014/main" id="{D6709972-2FA8-0518-73F0-78DAE456B5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73783" y="230420"/>
            <a:ext cx="2141190" cy="675727"/>
          </a:xfrm>
          <a:prstGeom prst="rect">
            <a:avLst/>
          </a:prstGeom>
          <a:ln>
            <a:noFill/>
          </a:ln>
        </p:spPr>
      </p:pic>
    </p:spTree>
    <p:extLst>
      <p:ext uri="{BB962C8B-B14F-4D97-AF65-F5344CB8AC3E}">
        <p14:creationId xmlns:p14="http://schemas.microsoft.com/office/powerpoint/2010/main" val="3461091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bg-BG" dirty="0">
                <a:solidFill>
                  <a:schemeClr val="tx2"/>
                </a:solidFill>
              </a:rPr>
              <a:t>Шаблон на канава </a:t>
            </a:r>
            <a:r>
              <a:rPr lang="bg-BG">
                <a:solidFill>
                  <a:schemeClr val="tx2"/>
                </a:solidFill>
              </a:rPr>
              <a:t>за проектни </a:t>
            </a:r>
            <a:r>
              <a:rPr lang="bg-BG" dirty="0">
                <a:solidFill>
                  <a:schemeClr val="tx2"/>
                </a:solidFill>
              </a:rPr>
              <a:t>концепции</a:t>
            </a:r>
            <a:endParaRPr lang="de-AT" dirty="0">
              <a:solidFill>
                <a:schemeClr val="tx2"/>
              </a:solidFill>
            </a:endParaRPr>
          </a:p>
        </p:txBody>
      </p:sp>
      <p:sp>
        <p:nvSpPr>
          <p:cNvPr id="21" name="Textplatzhalter 2">
            <a:extLst>
              <a:ext uri="{FF2B5EF4-FFF2-40B4-BE49-F238E27FC236}">
                <a16:creationId xmlns:a16="http://schemas.microsoft.com/office/drawing/2014/main" id="{4F08CE28-776F-C9D3-BDF5-DCF3BBFC4661}"/>
              </a:ext>
            </a:extLst>
          </p:cNvPr>
          <p:cNvSpPr txBox="1">
            <a:spLocks/>
          </p:cNvSpPr>
          <p:nvPr/>
        </p:nvSpPr>
        <p:spPr>
          <a:xfrm>
            <a:off x="361340" y="1510186"/>
            <a:ext cx="8422348" cy="4866845"/>
          </a:xfrm>
          <a:prstGeom prst="rect">
            <a:avLst/>
          </a:prstGeom>
        </p:spPr>
        <p:txBody>
          <a:bodyPr/>
          <a:lstStyle>
            <a:lvl1pPr marL="457189" indent="-457189" algn="l" defTabSz="1219170" rtl="0" eaLnBrk="1" latinLnBrk="0" hangingPunct="1">
              <a:spcBef>
                <a:spcPts val="0"/>
              </a:spcBef>
              <a:spcAft>
                <a:spcPts val="800"/>
              </a:spcAft>
              <a:buClr>
                <a:schemeClr val="tx2"/>
              </a:buClr>
              <a:buFont typeface="Webdings" panose="05030102010509060703" pitchFamily="18" charset="2"/>
              <a:buChar char="4"/>
              <a:defRPr sz="2400" kern="1200" baseline="0">
                <a:solidFill>
                  <a:schemeClr val="tx1"/>
                </a:solidFill>
                <a:latin typeface="+mn-lt"/>
                <a:ea typeface="+mn-ea"/>
                <a:cs typeface="+mn-cs"/>
              </a:defRPr>
            </a:lvl1pPr>
            <a:lvl2pPr marL="990575" indent="-380990" algn="l" defTabSz="1219170" rtl="0" eaLnBrk="1" latinLnBrk="0" hangingPunct="1">
              <a:spcBef>
                <a:spcPts val="0"/>
              </a:spcBef>
              <a:spcAft>
                <a:spcPts val="800"/>
              </a:spcAft>
              <a:buFont typeface="Arial" panose="020B0604020202020204" pitchFamily="34" charset="0"/>
              <a:buChar char="–"/>
              <a:defRPr sz="2667" kern="1200">
                <a:solidFill>
                  <a:schemeClr val="tx1"/>
                </a:solidFill>
                <a:latin typeface="+mn-lt"/>
                <a:ea typeface="+mn-ea"/>
                <a:cs typeface="+mn-cs"/>
              </a:defRPr>
            </a:lvl2pPr>
            <a:lvl3pPr marL="1523962" indent="-304792" algn="l" defTabSz="1219170" rtl="0" eaLnBrk="1" latinLnBrk="0" hangingPunct="1">
              <a:spcBef>
                <a:spcPts val="0"/>
              </a:spcBef>
              <a:spcAft>
                <a:spcPts val="800"/>
              </a:spcAft>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spcBef>
                <a:spcPts val="0"/>
              </a:spcBef>
              <a:spcAft>
                <a:spcPts val="800"/>
              </a:spcAft>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ts val="0"/>
              </a:spcBef>
              <a:spcAft>
                <a:spcPts val="800"/>
              </a:spcAft>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defTabSz="1219140">
              <a:buClr>
                <a:srgbClr val="75A11D"/>
              </a:buClr>
              <a:defRPr/>
            </a:pPr>
            <a:r>
              <a:rPr lang="en-US" sz="2000" dirty="0">
                <a:solidFill>
                  <a:srgbClr val="474747"/>
                </a:solidFill>
                <a:latin typeface="Calibri" panose="020F0502020204030204"/>
              </a:rPr>
              <a:t>Operating principle:</a:t>
            </a:r>
          </a:p>
          <a:p>
            <a:pPr marL="0" indent="0">
              <a:buFont typeface="Webdings" panose="05030102010509060703" pitchFamily="18" charset="2"/>
              <a:buNone/>
            </a:pPr>
            <a:endParaRPr lang="en-GB" sz="2133" dirty="0"/>
          </a:p>
        </p:txBody>
      </p:sp>
      <p:sp>
        <p:nvSpPr>
          <p:cNvPr id="4" name="Rechteck 3">
            <a:extLst>
              <a:ext uri="{FF2B5EF4-FFF2-40B4-BE49-F238E27FC236}">
                <a16:creationId xmlns:a16="http://schemas.microsoft.com/office/drawing/2014/main" id="{29FDBA23-E6D4-0973-3B15-6AE6D33E6CDB}"/>
              </a:ext>
            </a:extLst>
          </p:cNvPr>
          <p:cNvSpPr/>
          <p:nvPr/>
        </p:nvSpPr>
        <p:spPr>
          <a:xfrm>
            <a:off x="361951" y="1147800"/>
            <a:ext cx="5400000" cy="1224000"/>
          </a:xfrm>
          <a:prstGeom prst="rect">
            <a:avLst/>
          </a:prstGeom>
          <a:solidFill>
            <a:srgbClr val="75A1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spcBef>
                <a:spcPts val="600"/>
              </a:spcBef>
              <a:defRPr/>
            </a:pPr>
            <a:r>
              <a:rPr lang="bg-BG" sz="1600" b="1" dirty="0">
                <a:solidFill>
                  <a:srgbClr val="FFFFFF"/>
                </a:solidFill>
                <a:latin typeface="Calibri" panose="020F0502020204030204"/>
              </a:rPr>
              <a:t>Каква е целта</a:t>
            </a:r>
            <a:r>
              <a:rPr lang="de-DE" sz="1600" b="1" dirty="0">
                <a:solidFill>
                  <a:srgbClr val="FFFFFF"/>
                </a:solidFill>
                <a:latin typeface="Calibri" panose="020F0502020204030204"/>
              </a:rPr>
              <a:t>? </a:t>
            </a:r>
            <a:r>
              <a:rPr lang="de-DE" sz="1600" dirty="0">
                <a:solidFill>
                  <a:srgbClr val="FFFFFF"/>
                </a:solidFill>
                <a:latin typeface="Calibri" panose="020F0502020204030204"/>
              </a:rPr>
              <a:t>| </a:t>
            </a:r>
            <a:r>
              <a:rPr lang="bg-BG" sz="1600" dirty="0">
                <a:solidFill>
                  <a:srgbClr val="FFFFFF"/>
                </a:solidFill>
                <a:latin typeface="Calibri" panose="020F0502020204030204"/>
              </a:rPr>
              <a:t>Ползи от проекта</a:t>
            </a:r>
            <a:endParaRPr lang="de-DE" sz="1600" dirty="0">
              <a:solidFill>
                <a:srgbClr val="FFFFFF"/>
              </a:solidFill>
              <a:latin typeface="Calibri" panose="020F0502020204030204"/>
            </a:endParaRPr>
          </a:p>
        </p:txBody>
      </p:sp>
      <p:sp>
        <p:nvSpPr>
          <p:cNvPr id="7" name="Rechteck 6">
            <a:extLst>
              <a:ext uri="{FF2B5EF4-FFF2-40B4-BE49-F238E27FC236}">
                <a16:creationId xmlns:a16="http://schemas.microsoft.com/office/drawing/2014/main" id="{AD50FFAC-3848-BBD4-7C3E-0F38A1B998ED}"/>
              </a:ext>
            </a:extLst>
          </p:cNvPr>
          <p:cNvSpPr/>
          <p:nvPr/>
        </p:nvSpPr>
        <p:spPr>
          <a:xfrm>
            <a:off x="361338" y="4924591"/>
            <a:ext cx="5400000" cy="1224000"/>
          </a:xfrm>
          <a:prstGeom prst="rect">
            <a:avLst/>
          </a:prstGeom>
          <a:solidFill>
            <a:srgbClr val="A9AD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spcBef>
                <a:spcPts val="600"/>
              </a:spcBef>
              <a:defRPr/>
            </a:pPr>
            <a:r>
              <a:rPr lang="bg-BG" sz="1600" b="1" dirty="0">
                <a:solidFill>
                  <a:srgbClr val="FFFFFF"/>
                </a:solidFill>
                <a:latin typeface="Calibri" panose="020F0502020204030204"/>
              </a:rPr>
              <a:t>Какви са очакваните печалби</a:t>
            </a:r>
            <a:r>
              <a:rPr lang="de-DE" sz="1600" b="1" dirty="0">
                <a:solidFill>
                  <a:srgbClr val="FFFFFF"/>
                </a:solidFill>
                <a:latin typeface="Calibri" panose="020F0502020204030204"/>
              </a:rPr>
              <a:t>? </a:t>
            </a:r>
            <a:r>
              <a:rPr lang="de-DE" sz="1600" dirty="0">
                <a:solidFill>
                  <a:srgbClr val="FFFFFF"/>
                </a:solidFill>
                <a:latin typeface="Calibri" panose="020F0502020204030204"/>
              </a:rPr>
              <a:t>| </a:t>
            </a:r>
            <a:r>
              <a:rPr lang="bg-BG" sz="1600" dirty="0">
                <a:solidFill>
                  <a:srgbClr val="FFFFFF"/>
                </a:solidFill>
                <a:latin typeface="Calibri" panose="020F0502020204030204"/>
              </a:rPr>
              <a:t>Приходи</a:t>
            </a:r>
            <a:endParaRPr lang="de-DE" sz="1600" b="1" dirty="0">
              <a:solidFill>
                <a:srgbClr val="FFFFFF"/>
              </a:solidFill>
              <a:latin typeface="Calibri" panose="020F0502020204030204"/>
            </a:endParaRPr>
          </a:p>
        </p:txBody>
      </p:sp>
      <p:sp>
        <p:nvSpPr>
          <p:cNvPr id="10" name="Rechteck 9">
            <a:extLst>
              <a:ext uri="{FF2B5EF4-FFF2-40B4-BE49-F238E27FC236}">
                <a16:creationId xmlns:a16="http://schemas.microsoft.com/office/drawing/2014/main" id="{21764B62-2236-CE91-AFC7-649D167433D4}"/>
              </a:ext>
            </a:extLst>
          </p:cNvPr>
          <p:cNvSpPr/>
          <p:nvPr/>
        </p:nvSpPr>
        <p:spPr>
          <a:xfrm>
            <a:off x="5814973" y="4924591"/>
            <a:ext cx="5400000" cy="1224000"/>
          </a:xfrm>
          <a:prstGeom prst="rect">
            <a:avLst/>
          </a:prstGeom>
          <a:solidFill>
            <a:srgbClr val="E66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spcBef>
                <a:spcPts val="600"/>
              </a:spcBef>
              <a:defRPr/>
            </a:pPr>
            <a:r>
              <a:rPr lang="bg-BG" sz="1600" b="1" dirty="0">
                <a:solidFill>
                  <a:srgbClr val="FFFFFF"/>
                </a:solidFill>
                <a:latin typeface="Calibri" panose="020F0502020204030204"/>
              </a:rPr>
              <a:t>Какви са очакваните разходи</a:t>
            </a:r>
            <a:r>
              <a:rPr lang="de-DE" sz="1600" b="1" dirty="0">
                <a:solidFill>
                  <a:srgbClr val="FFFFFF"/>
                </a:solidFill>
                <a:latin typeface="Calibri" panose="020F0502020204030204"/>
              </a:rPr>
              <a:t>? </a:t>
            </a:r>
            <a:r>
              <a:rPr lang="de-DE" sz="1600" dirty="0">
                <a:solidFill>
                  <a:srgbClr val="FFFFFF"/>
                </a:solidFill>
                <a:latin typeface="Calibri" panose="020F0502020204030204"/>
              </a:rPr>
              <a:t>| </a:t>
            </a:r>
            <a:r>
              <a:rPr lang="bg-BG" sz="1600" dirty="0">
                <a:solidFill>
                  <a:srgbClr val="FFFFFF"/>
                </a:solidFill>
                <a:latin typeface="Calibri" panose="020F0502020204030204"/>
              </a:rPr>
              <a:t>Разходи</a:t>
            </a:r>
            <a:endParaRPr lang="de-DE" sz="1600" b="1" dirty="0">
              <a:solidFill>
                <a:srgbClr val="FFFFFF"/>
              </a:solidFill>
              <a:latin typeface="Calibri" panose="020F0502020204030204"/>
            </a:endParaRPr>
          </a:p>
        </p:txBody>
      </p:sp>
      <p:sp>
        <p:nvSpPr>
          <p:cNvPr id="13" name="Rechteck 12">
            <a:extLst>
              <a:ext uri="{FF2B5EF4-FFF2-40B4-BE49-F238E27FC236}">
                <a16:creationId xmlns:a16="http://schemas.microsoft.com/office/drawing/2014/main" id="{DFB05726-7195-6B49-E9B2-7DF9E2078915}"/>
              </a:ext>
            </a:extLst>
          </p:cNvPr>
          <p:cNvSpPr/>
          <p:nvPr/>
        </p:nvSpPr>
        <p:spPr>
          <a:xfrm>
            <a:off x="361338" y="2405832"/>
            <a:ext cx="1764000" cy="2484000"/>
          </a:xfrm>
          <a:prstGeom prst="rect">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spcBef>
                <a:spcPts val="600"/>
              </a:spcBef>
              <a:defRPr/>
            </a:pPr>
            <a:r>
              <a:rPr lang="bg-BG" sz="1400" b="1" dirty="0">
                <a:solidFill>
                  <a:srgbClr val="FFFFFF"/>
                </a:solidFill>
                <a:latin typeface="Calibri" panose="020F0502020204030204"/>
              </a:rPr>
              <a:t>Как постигате целта</a:t>
            </a:r>
            <a:r>
              <a:rPr lang="de-DE" sz="1400" b="1" dirty="0">
                <a:solidFill>
                  <a:srgbClr val="FFFFFF"/>
                </a:solidFill>
                <a:latin typeface="Calibri" panose="020F0502020204030204"/>
              </a:rPr>
              <a:t>? </a:t>
            </a:r>
            <a:r>
              <a:rPr lang="de-DE" sz="1400" dirty="0">
                <a:solidFill>
                  <a:srgbClr val="FFFFFF"/>
                </a:solidFill>
                <a:latin typeface="Calibri" panose="020F0502020204030204"/>
              </a:rPr>
              <a:t>| </a:t>
            </a:r>
            <a:r>
              <a:rPr lang="bg-BG" sz="1400">
                <a:solidFill>
                  <a:srgbClr val="FFFFFF"/>
                </a:solidFill>
                <a:latin typeface="Calibri" panose="020F0502020204030204"/>
              </a:rPr>
              <a:t>Ключови дейности</a:t>
            </a:r>
            <a:endParaRPr lang="de-DE" sz="1400" dirty="0">
              <a:solidFill>
                <a:srgbClr val="FFFFFF"/>
              </a:solidFill>
              <a:latin typeface="Calibri" panose="020F0502020204030204"/>
            </a:endParaRPr>
          </a:p>
        </p:txBody>
      </p:sp>
      <p:sp>
        <p:nvSpPr>
          <p:cNvPr id="16" name="Rechteck 15">
            <a:extLst>
              <a:ext uri="{FF2B5EF4-FFF2-40B4-BE49-F238E27FC236}">
                <a16:creationId xmlns:a16="http://schemas.microsoft.com/office/drawing/2014/main" id="{81064AE4-C510-8A75-FFCE-793EEB21DF9A}"/>
              </a:ext>
            </a:extLst>
          </p:cNvPr>
          <p:cNvSpPr/>
          <p:nvPr/>
        </p:nvSpPr>
        <p:spPr>
          <a:xfrm>
            <a:off x="2182925" y="2405167"/>
            <a:ext cx="1764000" cy="2484000"/>
          </a:xfrm>
          <a:prstGeom prst="rect">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spcBef>
                <a:spcPts val="600"/>
              </a:spcBef>
              <a:defRPr/>
            </a:pPr>
            <a:r>
              <a:rPr lang="bg-BG" sz="1400" b="1" dirty="0">
                <a:solidFill>
                  <a:srgbClr val="FFFFFF"/>
                </a:solidFill>
                <a:latin typeface="Calibri" panose="020F0502020204030204"/>
              </a:rPr>
              <a:t>От какво се нуждаете, за да постигнете целта</a:t>
            </a:r>
            <a:r>
              <a:rPr lang="de-DE" sz="1400" b="1" dirty="0">
                <a:solidFill>
                  <a:srgbClr val="FFFFFF"/>
                </a:solidFill>
                <a:latin typeface="Calibri" panose="020F0502020204030204"/>
              </a:rPr>
              <a:t>? </a:t>
            </a:r>
            <a:r>
              <a:rPr lang="de-DE" sz="1400" dirty="0">
                <a:solidFill>
                  <a:srgbClr val="FFFFFF"/>
                </a:solidFill>
                <a:latin typeface="Calibri" panose="020F0502020204030204"/>
              </a:rPr>
              <a:t>| </a:t>
            </a:r>
            <a:r>
              <a:rPr lang="bg-BG" sz="1400" dirty="0">
                <a:solidFill>
                  <a:srgbClr val="FFFFFF"/>
                </a:solidFill>
                <a:latin typeface="Calibri" panose="020F0502020204030204"/>
              </a:rPr>
              <a:t>Ключови ресурси и капацитет</a:t>
            </a:r>
            <a:endParaRPr lang="de-DE" sz="1400" dirty="0">
              <a:solidFill>
                <a:srgbClr val="FFFFFF"/>
              </a:solidFill>
              <a:latin typeface="Calibri" panose="020F0502020204030204"/>
            </a:endParaRPr>
          </a:p>
        </p:txBody>
      </p:sp>
      <p:sp>
        <p:nvSpPr>
          <p:cNvPr id="19" name="Rechteck 18">
            <a:extLst>
              <a:ext uri="{FF2B5EF4-FFF2-40B4-BE49-F238E27FC236}">
                <a16:creationId xmlns:a16="http://schemas.microsoft.com/office/drawing/2014/main" id="{1C9DF021-AF4E-F513-DC12-5A2EDED43BA7}"/>
              </a:ext>
            </a:extLst>
          </p:cNvPr>
          <p:cNvSpPr/>
          <p:nvPr/>
        </p:nvSpPr>
        <p:spPr>
          <a:xfrm>
            <a:off x="3997951" y="2404591"/>
            <a:ext cx="1764000" cy="2484000"/>
          </a:xfrm>
          <a:prstGeom prst="rect">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spcBef>
                <a:spcPts val="600"/>
              </a:spcBef>
              <a:defRPr/>
            </a:pPr>
            <a:r>
              <a:rPr lang="bg-BG" sz="1400" b="1" dirty="0">
                <a:solidFill>
                  <a:srgbClr val="FFFFFF"/>
                </a:solidFill>
                <a:latin typeface="Calibri" panose="020F0502020204030204"/>
              </a:rPr>
              <a:t>Как се извършва услугата</a:t>
            </a:r>
            <a:r>
              <a:rPr lang="de-DE" sz="1400" b="1" dirty="0">
                <a:solidFill>
                  <a:srgbClr val="FFFFFF"/>
                </a:solidFill>
                <a:latin typeface="Calibri" panose="020F0502020204030204"/>
              </a:rPr>
              <a:t>? </a:t>
            </a:r>
            <a:r>
              <a:rPr lang="de-DE" sz="1400" dirty="0">
                <a:solidFill>
                  <a:srgbClr val="FFFFFF"/>
                </a:solidFill>
                <a:latin typeface="Calibri" panose="020F0502020204030204"/>
              </a:rPr>
              <a:t>| </a:t>
            </a:r>
            <a:r>
              <a:rPr lang="bg-BG" sz="1400" dirty="0">
                <a:solidFill>
                  <a:srgbClr val="FFFFFF"/>
                </a:solidFill>
                <a:latin typeface="Calibri" panose="020F0502020204030204"/>
              </a:rPr>
              <a:t>Продажби и комуникация</a:t>
            </a:r>
            <a:endParaRPr lang="de-DE" sz="1400" b="1" dirty="0">
              <a:solidFill>
                <a:srgbClr val="FFFFFF"/>
              </a:solidFill>
              <a:latin typeface="Calibri" panose="020F0502020204030204"/>
            </a:endParaRPr>
          </a:p>
        </p:txBody>
      </p:sp>
      <p:sp>
        <p:nvSpPr>
          <p:cNvPr id="23" name="Rechteck 22">
            <a:extLst>
              <a:ext uri="{FF2B5EF4-FFF2-40B4-BE49-F238E27FC236}">
                <a16:creationId xmlns:a16="http://schemas.microsoft.com/office/drawing/2014/main" id="{59CD744F-FAE5-B679-B7E4-12603156E81C}"/>
              </a:ext>
            </a:extLst>
          </p:cNvPr>
          <p:cNvSpPr/>
          <p:nvPr/>
        </p:nvSpPr>
        <p:spPr>
          <a:xfrm>
            <a:off x="5814973" y="3664591"/>
            <a:ext cx="5400000" cy="1224000"/>
          </a:xfrm>
          <a:prstGeom prst="rect">
            <a:avLst/>
          </a:prstGeom>
          <a:solidFill>
            <a:srgbClr val="F59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spcBef>
                <a:spcPts val="600"/>
              </a:spcBef>
              <a:defRPr/>
            </a:pPr>
            <a:r>
              <a:rPr lang="bg-BG" sz="1600" b="1" dirty="0">
                <a:solidFill>
                  <a:srgbClr val="FFFFFF"/>
                </a:solidFill>
                <a:latin typeface="Calibri" panose="020F0502020204030204"/>
              </a:rPr>
              <a:t>Кои други заинтересовани страни са необходими</a:t>
            </a:r>
            <a:r>
              <a:rPr lang="de-DE" sz="1600" b="1" dirty="0">
                <a:solidFill>
                  <a:srgbClr val="FFFFFF"/>
                </a:solidFill>
                <a:latin typeface="Calibri" panose="020F0502020204030204"/>
              </a:rPr>
              <a:t>? </a:t>
            </a:r>
            <a:r>
              <a:rPr lang="de-DE" sz="1600" dirty="0">
                <a:solidFill>
                  <a:srgbClr val="FFFFFF"/>
                </a:solidFill>
                <a:latin typeface="Calibri" panose="020F0502020204030204"/>
              </a:rPr>
              <a:t>| </a:t>
            </a:r>
            <a:r>
              <a:rPr lang="bg-BG" sz="1600" dirty="0">
                <a:solidFill>
                  <a:srgbClr val="FFFFFF"/>
                </a:solidFill>
                <a:latin typeface="Calibri" panose="020F0502020204030204"/>
              </a:rPr>
              <a:t>Партньори</a:t>
            </a:r>
            <a:endParaRPr lang="de-DE" sz="1600" b="1" dirty="0">
              <a:solidFill>
                <a:srgbClr val="FFFFFF"/>
              </a:solidFill>
              <a:latin typeface="Calibri" panose="020F0502020204030204"/>
            </a:endParaRPr>
          </a:p>
        </p:txBody>
      </p:sp>
      <p:sp>
        <p:nvSpPr>
          <p:cNvPr id="26" name="Rechteck 25">
            <a:extLst>
              <a:ext uri="{FF2B5EF4-FFF2-40B4-BE49-F238E27FC236}">
                <a16:creationId xmlns:a16="http://schemas.microsoft.com/office/drawing/2014/main" id="{C12CB33B-4A9A-108F-217B-0F86D63D1052}"/>
              </a:ext>
            </a:extLst>
          </p:cNvPr>
          <p:cNvSpPr/>
          <p:nvPr/>
        </p:nvSpPr>
        <p:spPr>
          <a:xfrm>
            <a:off x="5814973" y="2404591"/>
            <a:ext cx="5400000" cy="1224000"/>
          </a:xfrm>
          <a:prstGeom prst="rect">
            <a:avLst/>
          </a:prstGeom>
          <a:solidFill>
            <a:srgbClr val="F59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spcBef>
                <a:spcPts val="600"/>
              </a:spcBef>
              <a:defRPr/>
            </a:pPr>
            <a:r>
              <a:rPr lang="bg-BG" sz="1600" b="1" dirty="0">
                <a:solidFill>
                  <a:srgbClr val="FFFFFF"/>
                </a:solidFill>
                <a:latin typeface="Calibri" panose="020F0502020204030204"/>
              </a:rPr>
              <a:t>Каква е целевата група</a:t>
            </a:r>
            <a:r>
              <a:rPr lang="de-DE" sz="1600" b="1" dirty="0">
                <a:solidFill>
                  <a:srgbClr val="FFFFFF"/>
                </a:solidFill>
                <a:latin typeface="Calibri" panose="020F0502020204030204"/>
              </a:rPr>
              <a:t>? </a:t>
            </a:r>
            <a:r>
              <a:rPr lang="de-DE" sz="1600" dirty="0">
                <a:solidFill>
                  <a:srgbClr val="FFFFFF"/>
                </a:solidFill>
                <a:latin typeface="Calibri" panose="020F0502020204030204"/>
              </a:rPr>
              <a:t>| </a:t>
            </a:r>
            <a:r>
              <a:rPr lang="bg-BG" sz="1600" dirty="0">
                <a:solidFill>
                  <a:srgbClr val="FFFFFF"/>
                </a:solidFill>
                <a:latin typeface="Calibri" panose="020F0502020204030204"/>
              </a:rPr>
              <a:t>Потребители</a:t>
            </a:r>
            <a:endParaRPr lang="de-DE" sz="1600" b="1" dirty="0">
              <a:solidFill>
                <a:srgbClr val="FFFFFF"/>
              </a:solidFill>
              <a:latin typeface="Calibri" panose="020F0502020204030204"/>
            </a:endParaRPr>
          </a:p>
        </p:txBody>
      </p:sp>
      <p:sp>
        <p:nvSpPr>
          <p:cNvPr id="29" name="Rechteck 28">
            <a:extLst>
              <a:ext uri="{FF2B5EF4-FFF2-40B4-BE49-F238E27FC236}">
                <a16:creationId xmlns:a16="http://schemas.microsoft.com/office/drawing/2014/main" id="{D35F7D7A-B06F-CDB1-8727-E920C397E9F9}"/>
              </a:ext>
            </a:extLst>
          </p:cNvPr>
          <p:cNvSpPr/>
          <p:nvPr/>
        </p:nvSpPr>
        <p:spPr>
          <a:xfrm>
            <a:off x="5814973" y="1147073"/>
            <a:ext cx="5400000" cy="1224000"/>
          </a:xfrm>
          <a:prstGeom prst="rect">
            <a:avLst/>
          </a:prstGeom>
          <a:solidFill>
            <a:srgbClr val="F59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spcBef>
                <a:spcPts val="600"/>
              </a:spcBef>
              <a:defRPr/>
            </a:pPr>
            <a:r>
              <a:rPr lang="bg-BG" sz="1600" b="1" dirty="0">
                <a:solidFill>
                  <a:srgbClr val="FFFFFF"/>
                </a:solidFill>
                <a:latin typeface="Calibri" panose="020F0502020204030204"/>
              </a:rPr>
              <a:t>Кой трябва да участва</a:t>
            </a:r>
            <a:r>
              <a:rPr lang="de-DE" sz="1600" b="1" dirty="0">
                <a:solidFill>
                  <a:srgbClr val="FFFFFF"/>
                </a:solidFill>
                <a:latin typeface="Calibri" panose="020F0502020204030204"/>
              </a:rPr>
              <a:t> </a:t>
            </a:r>
            <a:r>
              <a:rPr lang="de-DE" sz="1600" dirty="0">
                <a:solidFill>
                  <a:srgbClr val="FFFFFF"/>
                </a:solidFill>
                <a:latin typeface="Calibri" panose="020F0502020204030204"/>
              </a:rPr>
              <a:t>|</a:t>
            </a:r>
            <a:r>
              <a:rPr lang="de-DE" sz="1600" b="1" dirty="0">
                <a:solidFill>
                  <a:srgbClr val="FFFFFF"/>
                </a:solidFill>
                <a:latin typeface="Calibri" panose="020F0502020204030204"/>
              </a:rPr>
              <a:t> </a:t>
            </a:r>
            <a:r>
              <a:rPr lang="bg-BG" sz="1600" dirty="0">
                <a:solidFill>
                  <a:srgbClr val="FFFFFF"/>
                </a:solidFill>
                <a:latin typeface="Calibri" panose="020F0502020204030204"/>
              </a:rPr>
              <a:t>Съсобственици</a:t>
            </a:r>
            <a:endParaRPr lang="de-DE" sz="1600" dirty="0">
              <a:solidFill>
                <a:srgbClr val="FFFFFF"/>
              </a:solidFill>
              <a:latin typeface="Calibri" panose="020F0502020204030204"/>
            </a:endParaRPr>
          </a:p>
        </p:txBody>
      </p:sp>
      <p:pic>
        <p:nvPicPr>
          <p:cNvPr id="3" name="Picture 2" descr="Text&#10;&#10;Description automatically generated with low confidence">
            <a:extLst>
              <a:ext uri="{FF2B5EF4-FFF2-40B4-BE49-F238E27FC236}">
                <a16:creationId xmlns:a16="http://schemas.microsoft.com/office/drawing/2014/main" id="{B40C290E-B89C-866D-677F-B78DED0816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73783" y="230420"/>
            <a:ext cx="2141190" cy="675727"/>
          </a:xfrm>
          <a:prstGeom prst="rect">
            <a:avLst/>
          </a:prstGeom>
          <a:ln>
            <a:noFill/>
          </a:ln>
        </p:spPr>
      </p:pic>
    </p:spTree>
    <p:extLst>
      <p:ext uri="{BB962C8B-B14F-4D97-AF65-F5344CB8AC3E}">
        <p14:creationId xmlns:p14="http://schemas.microsoft.com/office/powerpoint/2010/main" val="152755842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BB8AF7E768EF5C48B6F9EF1239557C64" ma:contentTypeVersion="15" ma:contentTypeDescription="Ein neues Dokument erstellen." ma:contentTypeScope="" ma:versionID="cd92113762438860ce88adc5cf6676d5">
  <xsd:schema xmlns:xsd="http://www.w3.org/2001/XMLSchema" xmlns:xs="http://www.w3.org/2001/XMLSchema" xmlns:p="http://schemas.microsoft.com/office/2006/metadata/properties" xmlns:ns2="53df2b50-58d1-42a6-9827-eabe3a05731f" xmlns:ns3="165862f5-3ba3-4ecf-8286-b0051fd7c8e6" targetNamespace="http://schemas.microsoft.com/office/2006/metadata/properties" ma:root="true" ma:fieldsID="518fd1ff9187040b44e0599e9cd3eb63" ns2:_="" ns3:_="">
    <xsd:import namespace="53df2b50-58d1-42a6-9827-eabe3a05731f"/>
    <xsd:import namespace="165862f5-3ba3-4ecf-8286-b0051fd7c8e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df2b50-58d1-42a6-9827-eabe3a0573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Bildmarkierungen" ma:readOnly="false" ma:fieldId="{5cf76f15-5ced-4ddc-b409-7134ff3c332f}" ma:taxonomyMulti="true" ma:sspId="1a4b58a0-9718-4846-9899-380a9c6e2507" ma:termSetId="09814cd3-568e-fe90-9814-8d621ff8fb84" ma:anchorId="fba54fb3-c3e1-fe81-a776-ca4b69148c4d" ma:open="true" ma:isKeyword="false">
      <xsd:complexType>
        <xsd:sequence>
          <xsd:element ref="pc:Terms" minOccurs="0" maxOccurs="1"/>
        </xsd:sequence>
      </xsd:complex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5862f5-3ba3-4ecf-8286-b0051fd7c8e6"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708d1664-8cd9-47d3-92d0-389e64d7bcbc}" ma:internalName="TaxCatchAll" ma:showField="CatchAllData" ma:web="165862f5-3ba3-4ecf-8286-b0051fd7c8e6">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165862f5-3ba3-4ecf-8286-b0051fd7c8e6" xsi:nil="true"/>
    <lcf76f155ced4ddcb4097134ff3c332f xmlns="53df2b50-58d1-42a6-9827-eabe3a05731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1CAA158-725C-429E-84AE-52980D9BA9F4}">
  <ds:schemaRefs>
    <ds:schemaRef ds:uri="http://schemas.microsoft.com/sharepoint/v3/contenttype/forms"/>
  </ds:schemaRefs>
</ds:datastoreItem>
</file>

<file path=customXml/itemProps2.xml><?xml version="1.0" encoding="utf-8"?>
<ds:datastoreItem xmlns:ds="http://schemas.openxmlformats.org/officeDocument/2006/customXml" ds:itemID="{6372870C-A874-4DFE-9C4A-EC0A97B5B3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df2b50-58d1-42a6-9827-eabe3a05731f"/>
    <ds:schemaRef ds:uri="165862f5-3ba3-4ecf-8286-b0051fd7c8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FEF935A-1043-4F97-8108-B1B19BB5FD1C}">
  <ds:schemaRefs>
    <ds:schemaRef ds:uri="http://purl.org/dc/terms/"/>
    <ds:schemaRef ds:uri="http://schemas.openxmlformats.org/package/2006/metadata/core-properties"/>
    <ds:schemaRef ds:uri="53df2b50-58d1-42a6-9827-eabe3a05731f"/>
    <ds:schemaRef ds:uri="http://purl.org/dc/dcmitype/"/>
    <ds:schemaRef ds:uri="http://schemas.microsoft.com/office/infopath/2007/PartnerControls"/>
    <ds:schemaRef ds:uri="165862f5-3ba3-4ecf-8286-b0051fd7c8e6"/>
    <ds:schemaRef ds:uri="http://purl.org/dc/elements/1.1/"/>
    <ds:schemaRef ds:uri="http://schemas.microsoft.com/office/2006/metadata/properties"/>
    <ds:schemaRef ds:uri="http://schemas.microsoft.com/office/2006/documentManagement/typ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1264</TotalTime>
  <Words>737</Words>
  <Application>Microsoft Macintosh PowerPoint</Application>
  <PresentationFormat>Widescreen</PresentationFormat>
  <Paragraphs>43</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Webdings</vt:lpstr>
      <vt:lpstr>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Anton Mohr</dc:creator>
  <cp:lastModifiedBy>Любимка Гошева Георгиева</cp:lastModifiedBy>
  <cp:revision>57</cp:revision>
  <dcterms:created xsi:type="dcterms:W3CDTF">2023-03-07T10:04:13Z</dcterms:created>
  <dcterms:modified xsi:type="dcterms:W3CDTF">2023-04-24T08:25:02Z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0x010100BB8AF7E768EF5C48B6F9EF1239557C64</vt:lpwstr>
  </property>
</Properties>
</file>