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4"/>
  </p:handoutMasterIdLst>
  <p:sldIdLst>
    <p:sldId id="256" r:id="rId2"/>
    <p:sldId id="257" r:id="rId3"/>
  </p:sldIdLst>
  <p:sldSz cx="7559675" cy="10439400"/>
  <p:notesSz cx="9940925" cy="68087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92"/>
    <p:restoredTop sz="94733"/>
  </p:normalViewPr>
  <p:slideViewPr>
    <p:cSldViewPr snapToGrid="0" snapToObjects="1">
      <p:cViewPr varScale="1">
        <p:scale>
          <a:sx n="65" d="100"/>
          <a:sy n="65" d="100"/>
        </p:scale>
        <p:origin x="33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30891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43C1C-6088-4B0E-A15E-F61DF1B19092}" type="datetimeFigureOut">
              <a:rPr lang="en-GB" smtClean="0"/>
              <a:t>24/04/2023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30891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C490F-A93B-43BD-97ED-BC0506CF8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563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179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4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13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9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13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3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938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89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41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35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8447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824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FB97E393-87D7-B046-885A-5816C2C99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99" r="2" b="2"/>
          <a:stretch/>
        </p:blipFill>
        <p:spPr>
          <a:xfrm>
            <a:off x="20" y="10"/>
            <a:ext cx="7559655" cy="1043939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0989C992-3261-014B-A15D-98A18692FD28}"/>
              </a:ext>
            </a:extLst>
          </p:cNvPr>
          <p:cNvSpPr txBox="1"/>
          <p:nvPr/>
        </p:nvSpPr>
        <p:spPr>
          <a:xfrm>
            <a:off x="497709" y="397858"/>
            <a:ext cx="45262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БЪДЕТЕ ЧАСТ ОТ ПРОМЯНАТА</a:t>
            </a:r>
            <a:endParaRPr lang="de-AT" sz="2600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8BDB25C-F73D-AE45-A679-399BBCBC9C34}"/>
              </a:ext>
            </a:extLst>
          </p:cNvPr>
          <p:cNvSpPr txBox="1"/>
          <p:nvPr/>
        </p:nvSpPr>
        <p:spPr>
          <a:xfrm>
            <a:off x="497709" y="4079096"/>
            <a:ext cx="6805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08537A"/>
                </a:solidFill>
                <a:latin typeface="Calibri" panose="020F0502020204030204" pitchFamily="34" charset="0"/>
              </a:rPr>
              <a:t>Програма</a:t>
            </a:r>
            <a:endParaRPr lang="de-AT" b="1" dirty="0">
              <a:solidFill>
                <a:srgbClr val="08537A"/>
              </a:solidFill>
              <a:latin typeface="Calibri" panose="020F0502020204030204" pitchFamily="34" charset="0"/>
            </a:endParaRPr>
          </a:p>
          <a:p>
            <a:r>
              <a:rPr lang="de-AT" dirty="0">
                <a:solidFill>
                  <a:srgbClr val="2B5C82"/>
                </a:solidFill>
                <a:latin typeface="Calibri" panose="020F0502020204030204" pitchFamily="34" charset="0"/>
              </a:rPr>
              <a:t>→ 	</a:t>
            </a:r>
            <a:r>
              <a:rPr lang="bg-BG" dirty="0">
                <a:solidFill>
                  <a:srgbClr val="2B5C82"/>
                </a:solidFill>
                <a:latin typeface="Calibri" panose="020F0502020204030204" pitchFamily="34" charset="0"/>
              </a:rPr>
              <a:t>Ползи от създаването на енергийна общност</a:t>
            </a:r>
          </a:p>
          <a:p>
            <a:r>
              <a:rPr lang="bg-BG" dirty="0">
                <a:solidFill>
                  <a:srgbClr val="2B5C82"/>
                </a:solidFill>
                <a:latin typeface="Calibri" panose="020F0502020204030204" pitchFamily="34" charset="0"/>
              </a:rPr>
              <a:t>→</a:t>
            </a:r>
            <a:r>
              <a:rPr lang="de-AT" dirty="0">
                <a:solidFill>
                  <a:srgbClr val="2B5C82"/>
                </a:solidFill>
                <a:latin typeface="Calibri" panose="020F0502020204030204" pitchFamily="34" charset="0"/>
              </a:rPr>
              <a:t> 	</a:t>
            </a:r>
            <a:r>
              <a:rPr lang="bg-BG" dirty="0">
                <a:solidFill>
                  <a:srgbClr val="2B5C82"/>
                </a:solidFill>
                <a:latin typeface="Calibri" panose="020F0502020204030204" pitchFamily="34" charset="0"/>
              </a:rPr>
              <a:t>Представяне на </a:t>
            </a:r>
            <a:r>
              <a:rPr lang="en-US" dirty="0">
                <a:solidFill>
                  <a:srgbClr val="2B5C82"/>
                </a:solidFill>
                <a:latin typeface="Calibri" panose="020F0502020204030204" pitchFamily="34" charset="0"/>
              </a:rPr>
              <a:t>[</a:t>
            </a:r>
            <a:r>
              <a:rPr lang="bg-BG" dirty="0">
                <a:solidFill>
                  <a:srgbClr val="2B5C82"/>
                </a:solidFill>
                <a:latin typeface="Calibri" panose="020F0502020204030204" pitchFamily="34" charset="0"/>
              </a:rPr>
              <a:t>име на енергийната общност</a:t>
            </a:r>
            <a:r>
              <a:rPr lang="en-US" dirty="0">
                <a:solidFill>
                  <a:srgbClr val="2B5C82"/>
                </a:solidFill>
                <a:latin typeface="Calibri" panose="020F0502020204030204" pitchFamily="34" charset="0"/>
              </a:rPr>
              <a:t>]</a:t>
            </a:r>
            <a:endParaRPr lang="de-AT" dirty="0">
              <a:solidFill>
                <a:srgbClr val="2B5C82"/>
              </a:solidFill>
              <a:latin typeface="Calibri" panose="020F0502020204030204" pitchFamily="34" charset="0"/>
            </a:endParaRPr>
          </a:p>
          <a:p>
            <a:r>
              <a:rPr lang="de-AT" dirty="0">
                <a:solidFill>
                  <a:srgbClr val="2B5C82"/>
                </a:solidFill>
                <a:latin typeface="Calibri" panose="020F0502020204030204" pitchFamily="34" charset="0"/>
              </a:rPr>
              <a:t>→ 	</a:t>
            </a:r>
            <a:r>
              <a:rPr lang="bg-BG" dirty="0">
                <a:solidFill>
                  <a:srgbClr val="2B5C82"/>
                </a:solidFill>
                <a:latin typeface="Calibri" panose="020F0502020204030204" pitchFamily="34" charset="0"/>
              </a:rPr>
              <a:t>Опознаване и общуване</a:t>
            </a:r>
            <a:endParaRPr lang="de-AT" dirty="0">
              <a:solidFill>
                <a:srgbClr val="2B5C82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864769E-AA15-8A41-BE86-F94112E4A42C}"/>
              </a:ext>
            </a:extLst>
          </p:cNvPr>
          <p:cNvSpPr txBox="1"/>
          <p:nvPr/>
        </p:nvSpPr>
        <p:spPr>
          <a:xfrm>
            <a:off x="497709" y="2538611"/>
            <a:ext cx="58796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0000"/>
            </a:pPr>
            <a:r>
              <a:rPr lang="en-US" sz="2000" b="1" dirty="0">
                <a:solidFill>
                  <a:srgbClr val="08537A"/>
                </a:solidFill>
                <a:latin typeface="Calibri" panose="020F0502020204030204" pitchFamily="34" charset="0"/>
              </a:rPr>
              <a:t>[</a:t>
            </a:r>
            <a:r>
              <a:rPr lang="bg-BG" sz="2000" b="1" dirty="0">
                <a:solidFill>
                  <a:srgbClr val="08537A"/>
                </a:solidFill>
                <a:latin typeface="Calibri" panose="020F0502020204030204" pitchFamily="34" charset="0"/>
              </a:rPr>
              <a:t>ден, дата</a:t>
            </a:r>
            <a:r>
              <a:rPr lang="en-US" sz="2000" b="1" dirty="0">
                <a:solidFill>
                  <a:srgbClr val="08537A"/>
                </a:solidFill>
                <a:latin typeface="Calibri" panose="020F0502020204030204" pitchFamily="34" charset="0"/>
              </a:rPr>
              <a:t>]</a:t>
            </a:r>
            <a:endParaRPr lang="de-AT" sz="2000" b="1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pPr>
              <a:buSzPct val="120000"/>
            </a:pPr>
            <a:r>
              <a:rPr lang="en-US" sz="2000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[</a:t>
            </a:r>
            <a:r>
              <a:rPr lang="bg-BG" sz="2000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място</a:t>
            </a:r>
            <a:r>
              <a:rPr lang="en-US" sz="2000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]</a:t>
            </a:r>
            <a:endParaRPr lang="de-AT" sz="2000" b="1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pPr>
              <a:buSzPct val="120000"/>
            </a:pPr>
            <a:r>
              <a:rPr lang="bg-BG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С участието на </a:t>
            </a:r>
            <a:r>
              <a:rPr lang="en-US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[</a:t>
            </a:r>
            <a:r>
              <a:rPr lang="bg-BG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кмет, експерти…</a:t>
            </a:r>
            <a:r>
              <a:rPr lang="en-US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]</a:t>
            </a:r>
            <a:endParaRPr lang="de-AT" b="1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F4B2225-D9AD-6945-8868-884C2350ACFC}"/>
              </a:ext>
            </a:extLst>
          </p:cNvPr>
          <p:cNvSpPr txBox="1"/>
          <p:nvPr/>
        </p:nvSpPr>
        <p:spPr>
          <a:xfrm>
            <a:off x="497709" y="1433642"/>
            <a:ext cx="6018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Информационна вечер</a:t>
            </a:r>
            <a:endParaRPr lang="de-AT" sz="3600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956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02C6F60E-F417-0343-8554-29613A1910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99" r="2" b="2"/>
          <a:stretch/>
        </p:blipFill>
        <p:spPr>
          <a:xfrm>
            <a:off x="20" y="10"/>
            <a:ext cx="7559655" cy="1043939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7773DA87-C340-DA49-9C8A-53DD74D1A81A}"/>
              </a:ext>
            </a:extLst>
          </p:cNvPr>
          <p:cNvSpPr txBox="1"/>
          <p:nvPr/>
        </p:nvSpPr>
        <p:spPr>
          <a:xfrm>
            <a:off x="497709" y="381446"/>
            <a:ext cx="723137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[Име на енергийната общност</a:t>
            </a:r>
            <a:r>
              <a:rPr lang="en-US" sz="26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]</a:t>
            </a:r>
            <a:r>
              <a:rPr lang="de-AT" sz="26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 </a:t>
            </a:r>
            <a:endParaRPr lang="de-AT" sz="2600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  <a:p>
            <a:r>
              <a:rPr lang="bg-BG" sz="2600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е отговорът, който всички търсим</a:t>
            </a:r>
            <a:r>
              <a:rPr lang="de-AT" sz="2600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C6F6051-458A-D645-ADE0-0192C5049925}"/>
              </a:ext>
            </a:extLst>
          </p:cNvPr>
          <p:cNvSpPr txBox="1"/>
          <p:nvPr/>
        </p:nvSpPr>
        <p:spPr>
          <a:xfrm>
            <a:off x="478855" y="1386445"/>
            <a:ext cx="68059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buSzPct val="120000"/>
              <a:buBlip>
                <a:blip r:embed="rId3"/>
              </a:buBlip>
            </a:pPr>
            <a: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   </a:t>
            </a:r>
            <a:r>
              <a:rPr lang="bg-BG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В енергийната общност енергията се произвежда, споделя и използва на място.</a:t>
            </a:r>
            <a:b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</a:br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SzPct val="120000"/>
              <a:buBlip>
                <a:blip r:embed="rId3"/>
              </a:buBlip>
            </a:pPr>
            <a: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   </a:t>
            </a:r>
            <a:r>
              <a:rPr lang="bg-BG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Публични органи, компании и граждани обединяват усилията си, за да оформят заедно енергийното бъдеще на нашата общност.</a:t>
            </a:r>
            <a: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SzPct val="120000"/>
              <a:buBlip>
                <a:blip r:embed="rId3"/>
              </a:buBlip>
            </a:pPr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   </a:t>
            </a:r>
            <a:r>
              <a:rPr lang="bg-BG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Това е печеливша ситуация за всички – за Вас, Вашия съсед и климата!</a:t>
            </a:r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2DDBC8D-0550-3F4D-AF8D-4058B24C95C3}"/>
              </a:ext>
            </a:extLst>
          </p:cNvPr>
          <p:cNvSpPr txBox="1"/>
          <p:nvPr/>
        </p:nvSpPr>
        <p:spPr>
          <a:xfrm>
            <a:off x="376879" y="3993287"/>
            <a:ext cx="68059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Проявявате ли интерес</a:t>
            </a:r>
            <a:r>
              <a:rPr lang="de-AT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? </a:t>
            </a:r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r>
              <a:rPr lang="bg-BG" sz="1600" dirty="0">
                <a:solidFill>
                  <a:srgbClr val="08537A"/>
                </a:solidFill>
                <a:latin typeface="Calibri" panose="020F0502020204030204" pitchFamily="34" charset="0"/>
              </a:rPr>
              <a:t>За</a:t>
            </a:r>
            <a:r>
              <a:rPr lang="bg-BG" sz="1600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 повече информация:</a:t>
            </a:r>
            <a:r>
              <a:rPr lang="de-AT" sz="1600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r>
              <a:rPr lang="de-AT" sz="1600" b="1" dirty="0" err="1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www</a:t>
            </a:r>
            <a:r>
              <a:rPr lang="de-AT" sz="1600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.</a:t>
            </a:r>
            <a:r>
              <a:rPr lang="bg-BG" sz="1600" b="1" dirty="0" err="1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енергийнаобщност</a:t>
            </a:r>
            <a:r>
              <a:rPr lang="de-AT" sz="1600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.</a:t>
            </a:r>
            <a:r>
              <a:rPr lang="de-AT" sz="1600" b="1" dirty="0" err="1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com</a:t>
            </a:r>
            <a:r>
              <a:rPr lang="de-AT" sz="1600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3D65186-AB5A-4584-87C3-0FAA2992263B}"/>
              </a:ext>
            </a:extLst>
          </p:cNvPr>
          <p:cNvPicPr/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17" y="9758416"/>
            <a:ext cx="1028440" cy="455077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0" y="9615597"/>
            <a:ext cx="7559655" cy="823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object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4551" y="9697450"/>
            <a:ext cx="590526" cy="3960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76879" y="10162718"/>
            <a:ext cx="6506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Този материал © 2022, изготвен от Австрийската енергийна агенция, е лицензиран съгласно </a:t>
            </a:r>
            <a:r>
              <a:rPr lang="en-GB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CC BY-NC-SA 4.0. </a:t>
            </a:r>
            <a:r>
              <a:rPr lang="bg-BG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 да видите копие на този лиценз, посетете </a:t>
            </a:r>
            <a:r>
              <a:rPr lang="en-GB" sz="600" i="1" dirty="0">
                <a:hlinkClick r:id="rId6" tooltip="http://creativecommons.org/licenses/by-nc-sa/4.0/"/>
              </a:rPr>
              <a:t>http://creativecommons.org/licenses/by-nc-sa/4.0/</a:t>
            </a:r>
            <a:endParaRPr lang="en-GB" sz="600" i="1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3D65186-AB5A-4584-87C3-0FAA2992263B}"/>
              </a:ext>
            </a:extLst>
          </p:cNvPr>
          <p:cNvPicPr/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56" y="9676060"/>
            <a:ext cx="1028440" cy="455077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5395077" y="9623527"/>
            <a:ext cx="1871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g-BG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Този материал е изготвен в рамките на проекта </a:t>
            </a:r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SHAREs</a:t>
            </a:r>
            <a:r>
              <a:rPr lang="bg-BG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финансиран от програмата за научни изследвания и иновации „Хоризонт 2020“ на Европейския съюз съгласно споразумение за безвъзмездна помощ № 101033722.</a:t>
            </a:r>
            <a:endParaRPr lang="en-GB" sz="6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B681BE-10D4-4429-0A29-D692C37842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9" y="8360879"/>
            <a:ext cx="188645" cy="1105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7A212E-C027-AF58-EC56-D7550528ED45}"/>
              </a:ext>
            </a:extLst>
          </p:cNvPr>
          <p:cNvPicPr>
            <a:picLocks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020" y="9657747"/>
            <a:ext cx="1555200" cy="4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34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197</Words>
  <Application>Microsoft Macintosh PowerPoint</Application>
  <PresentationFormat>Custom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Barbara Jaumann</dc:creator>
  <cp:lastModifiedBy>Любимка Гошева Георгиева</cp:lastModifiedBy>
  <cp:revision>47</cp:revision>
  <dcterms:created xsi:type="dcterms:W3CDTF">2022-12-09T12:20:21Z</dcterms:created>
  <dcterms:modified xsi:type="dcterms:W3CDTF">2023-04-24T07:34:44Z</dcterms:modified>
</cp:coreProperties>
</file>