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7559675" cy="10439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92"/>
    <p:restoredTop sz="94733"/>
  </p:normalViewPr>
  <p:slideViewPr>
    <p:cSldViewPr snapToGrid="0" snapToObjects="1">
      <p:cViewPr varScale="1">
        <p:scale>
          <a:sx n="65" d="100"/>
          <a:sy n="65" d="100"/>
        </p:scale>
        <p:origin x="33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1794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84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2603"/>
            <a:ext cx="6520220" cy="434250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86185"/>
            <a:ext cx="6520220" cy="228361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313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9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4"/>
            <a:ext cx="6520220" cy="201780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4"/>
            <a:ext cx="3198096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1"/>
            <a:ext cx="3198096" cy="56087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59104"/>
            <a:ext cx="3213847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13281"/>
            <a:ext cx="3213847" cy="56087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13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03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938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3083"/>
            <a:ext cx="3827085" cy="741874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489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3083"/>
            <a:ext cx="3827085" cy="741874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0415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035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5801"/>
            <a:ext cx="1630055" cy="8846909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8447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B2AB6-C382-B146-AFF3-33AF04B018D9}" type="datetimeFigureOut">
              <a:rPr lang="de-DE" smtClean="0"/>
              <a:t>24.04.23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60164-F019-924B-9BB9-E926F4C98B9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824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g"/><Relationship Id="rId7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Ein Bild, das Text enthält.&#10;&#10;Automatisch generierte Beschreibung">
            <a:extLst>
              <a:ext uri="{FF2B5EF4-FFF2-40B4-BE49-F238E27FC236}">
                <a16:creationId xmlns:a16="http://schemas.microsoft.com/office/drawing/2014/main" id="{FB97E393-87D7-B046-885A-5816C2C99B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99" r="2" b="2"/>
          <a:stretch/>
        </p:blipFill>
        <p:spPr>
          <a:xfrm>
            <a:off x="20" y="10"/>
            <a:ext cx="7559655" cy="10439390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0989C992-3261-014B-A15D-98A18692FD28}"/>
              </a:ext>
            </a:extLst>
          </p:cNvPr>
          <p:cNvSpPr txBox="1"/>
          <p:nvPr/>
        </p:nvSpPr>
        <p:spPr>
          <a:xfrm>
            <a:off x="497710" y="397858"/>
            <a:ext cx="443090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600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БЪДЕТЕ ЧАСТ ОТ ПРОМЯНАТА</a:t>
            </a:r>
            <a:endParaRPr lang="de-AT" sz="2600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8BDB25C-F73D-AE45-A679-399BBCBC9C34}"/>
              </a:ext>
            </a:extLst>
          </p:cNvPr>
          <p:cNvSpPr txBox="1"/>
          <p:nvPr/>
        </p:nvSpPr>
        <p:spPr>
          <a:xfrm>
            <a:off x="497709" y="2243489"/>
            <a:ext cx="6805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→ 	</a:t>
            </a:r>
            <a:r>
              <a:rPr lang="bg-BG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Можем ли да спрем изменението на климата</a:t>
            </a:r>
            <a:r>
              <a:rPr lang="de-AT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? </a:t>
            </a:r>
            <a:endParaRPr lang="de-AT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  <a:p>
            <a:r>
              <a:rPr lang="de-AT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→ 	</a:t>
            </a:r>
            <a:r>
              <a:rPr lang="bg-BG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Може ли да намалим разходите си за енергия</a:t>
            </a:r>
            <a:r>
              <a:rPr lang="de-AT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? </a:t>
            </a:r>
            <a:endParaRPr lang="de-AT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  <a:p>
            <a:r>
              <a:rPr lang="de-AT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→ 	</a:t>
            </a:r>
            <a:r>
              <a:rPr lang="bg-BG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Как да подготвим </a:t>
            </a:r>
            <a:r>
              <a:rPr lang="bg-BG" b="1" dirty="0">
                <a:solidFill>
                  <a:srgbClr val="2B5C82"/>
                </a:solidFill>
                <a:latin typeface="Calibri" panose="020F0502020204030204" pitchFamily="34" charset="0"/>
              </a:rPr>
              <a:t>квартала си за бъдещето</a:t>
            </a:r>
            <a:r>
              <a:rPr lang="de-AT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?</a:t>
            </a:r>
            <a:endParaRPr lang="de-AT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5C9FAAD-C7A7-5E4E-9494-017CEBD14295}"/>
              </a:ext>
            </a:extLst>
          </p:cNvPr>
          <p:cNvSpPr txBox="1"/>
          <p:nvPr/>
        </p:nvSpPr>
        <p:spPr>
          <a:xfrm>
            <a:off x="497709" y="3385965"/>
            <a:ext cx="6805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Всичко това е възможно</a:t>
            </a:r>
            <a:r>
              <a:rPr lang="de-AT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: </a:t>
            </a:r>
            <a:endParaRPr lang="de-AT" dirty="0">
              <a:solidFill>
                <a:srgbClr val="08537A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4864769E-AA15-8A41-BE86-F94112E4A42C}"/>
              </a:ext>
            </a:extLst>
          </p:cNvPr>
          <p:cNvSpPr txBox="1"/>
          <p:nvPr/>
        </p:nvSpPr>
        <p:spPr>
          <a:xfrm>
            <a:off x="376879" y="3897385"/>
            <a:ext cx="68059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120000"/>
              <a:buBlip>
                <a:blip r:embed="rId3"/>
              </a:buBlip>
            </a:pPr>
            <a:r>
              <a:rPr lang="bg-BG" dirty="0">
                <a:solidFill>
                  <a:srgbClr val="08537A"/>
                </a:solidFill>
                <a:latin typeface="Calibri" panose="020F0502020204030204" pitchFamily="34" charset="0"/>
              </a:rPr>
              <a:t>  местно </a:t>
            </a:r>
            <a:r>
              <a:rPr lang="bg-BG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производство на енергия от възобновяеми източници</a:t>
            </a:r>
            <a:endParaRPr lang="de-AT" dirty="0">
              <a:solidFill>
                <a:srgbClr val="08537A"/>
              </a:solidFill>
              <a:effectLst/>
              <a:latin typeface="Calibri" panose="020F0502020204030204" pitchFamily="34" charset="0"/>
            </a:endParaRPr>
          </a:p>
          <a:p>
            <a:pPr marL="285750" indent="-285750">
              <a:buSzPct val="120000"/>
              <a:buBlip>
                <a:blip r:embed="rId4"/>
              </a:buBlip>
            </a:pPr>
            <a:r>
              <a:rPr lang="bg-BG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  независимост от колебанията в цените на енергията</a:t>
            </a:r>
            <a:endParaRPr lang="de-AT" dirty="0">
              <a:solidFill>
                <a:srgbClr val="08537A"/>
              </a:solidFill>
              <a:effectLst/>
              <a:latin typeface="Calibri" panose="020F0502020204030204" pitchFamily="34" charset="0"/>
            </a:endParaRPr>
          </a:p>
          <a:p>
            <a:pPr marL="285750" indent="-285750">
              <a:buSzPct val="120000"/>
              <a:buBlip>
                <a:blip r:embed="rId4"/>
              </a:buBlip>
            </a:pPr>
            <a:r>
              <a:rPr lang="bg-BG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  създаване на добавена стойност за нашата общност и нови работни места</a:t>
            </a:r>
            <a:endParaRPr lang="de-AT" dirty="0">
              <a:solidFill>
                <a:srgbClr val="08537A"/>
              </a:solidFill>
              <a:effectLst/>
              <a:latin typeface="Calibri" panose="020F0502020204030204" pitchFamily="34" charset="0"/>
            </a:endParaRPr>
          </a:p>
          <a:p>
            <a:pPr marL="285750" indent="-285750">
              <a:buSzPct val="120000"/>
              <a:buBlip>
                <a:blip r:embed="rId4"/>
              </a:buBlip>
            </a:pPr>
            <a:r>
              <a:rPr lang="bg-BG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  </a:t>
            </a:r>
            <a:r>
              <a:rPr lang="de-AT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*</a:t>
            </a:r>
            <a:r>
              <a:rPr lang="bg-BG" i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добавете конкретни предимства, които Вашият проект предлага на общността</a:t>
            </a:r>
            <a:r>
              <a:rPr lang="de-AT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F4B2225-D9AD-6945-8868-884C2350ACFC}"/>
              </a:ext>
            </a:extLst>
          </p:cNvPr>
          <p:cNvSpPr txBox="1"/>
          <p:nvPr/>
        </p:nvSpPr>
        <p:spPr>
          <a:xfrm>
            <a:off x="497709" y="969813"/>
            <a:ext cx="6018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ИЗПОЛЗВАЙТЕ ЕНЕРГИЯТА, ПРОИЗВЕДЕНА ОТ СЪСЕДИТЕ ВИ!</a:t>
            </a:r>
            <a:endParaRPr lang="de-AT" sz="3200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031F40E-5F2F-A249-B968-4D2BC535B9B1}"/>
              </a:ext>
            </a:extLst>
          </p:cNvPr>
          <p:cNvSpPr txBox="1"/>
          <p:nvPr/>
        </p:nvSpPr>
        <p:spPr>
          <a:xfrm>
            <a:off x="5853704" y="5653844"/>
            <a:ext cx="17059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000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Как</a:t>
            </a:r>
            <a:r>
              <a:rPr lang="de-AT" sz="3000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? →</a:t>
            </a:r>
            <a:endParaRPr lang="de-AT" sz="3000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956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ieren 21"/>
          <p:cNvGrpSpPr/>
          <p:nvPr/>
        </p:nvGrpSpPr>
        <p:grpSpPr>
          <a:xfrm>
            <a:off x="0" y="10"/>
            <a:ext cx="7559675" cy="10439391"/>
            <a:chOff x="0" y="10"/>
            <a:chExt cx="7559675" cy="10439391"/>
          </a:xfrm>
        </p:grpSpPr>
        <p:pic>
          <p:nvPicPr>
            <p:cNvPr id="11" name="Grafik 10" descr="Ein Bild, das Text enthält.&#10;&#10;Automatisch generierte Beschreibung">
              <a:extLst>
                <a:ext uri="{FF2B5EF4-FFF2-40B4-BE49-F238E27FC236}">
                  <a16:creationId xmlns:a16="http://schemas.microsoft.com/office/drawing/2014/main" id="{02C6F60E-F417-0343-8554-29613A1910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299" r="2" b="2"/>
            <a:stretch/>
          </p:blipFill>
          <p:spPr>
            <a:xfrm>
              <a:off x="20" y="10"/>
              <a:ext cx="7559655" cy="10439390"/>
            </a:xfrm>
            <a:prstGeom prst="rect">
              <a:avLst/>
            </a:prstGeom>
          </p:spPr>
        </p:pic>
        <p:sp>
          <p:nvSpPr>
            <p:cNvPr id="2" name="Rechteck 1"/>
            <p:cNvSpPr/>
            <p:nvPr/>
          </p:nvSpPr>
          <p:spPr>
            <a:xfrm>
              <a:off x="0" y="9615597"/>
              <a:ext cx="7559655" cy="823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object 3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4551" y="9697450"/>
              <a:ext cx="590526" cy="396000"/>
            </a:xfrm>
            <a:prstGeom prst="rect">
              <a:avLst/>
            </a:prstGeom>
          </p:spPr>
        </p:pic>
        <p:sp>
          <p:nvSpPr>
            <p:cNvPr id="9" name="Textfeld 8"/>
            <p:cNvSpPr txBox="1"/>
            <p:nvPr/>
          </p:nvSpPr>
          <p:spPr>
            <a:xfrm>
              <a:off x="376879" y="10154612"/>
              <a:ext cx="68059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600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Тази брошура © 2022, подготвена от Австрийската енергийна агенция, е лицензирана съгласно </a:t>
              </a:r>
              <a:r>
                <a:rPr lang="en-GB" sz="600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CC BY-NC-SA 4.0. </a:t>
              </a:r>
              <a:r>
                <a:rPr lang="bg-BG" sz="600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За да видите копие на този лиценз, посетете</a:t>
              </a:r>
              <a:r>
                <a:rPr lang="en-US" sz="600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GB" sz="600" i="1" dirty="0">
                  <a:hlinkClick r:id="rId4" tooltip="http://creativecommons.org/licenses/by-nc-sa/4.0/"/>
                </a:rPr>
                <a:t>http://creativecommons.org/licenses/by-nc-sa/4.0/</a:t>
              </a:r>
              <a:endParaRPr lang="en-GB" sz="600" i="1" dirty="0"/>
            </a:p>
          </p:txBody>
        </p:sp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F3D65186-AB5A-4584-87C3-0FAA2992263B}"/>
                </a:ext>
              </a:extLst>
            </p:cNvPr>
            <p:cNvPicPr/>
            <p:nvPr/>
          </p:nvPicPr>
          <p:blipFill>
            <a:blip r:embed="rId5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9356" y="9676060"/>
              <a:ext cx="1028440" cy="455077"/>
            </a:xfrm>
            <a:prstGeom prst="rect">
              <a:avLst/>
            </a:prstGeom>
          </p:spPr>
        </p:pic>
      </p:grpSp>
      <p:sp>
        <p:nvSpPr>
          <p:cNvPr id="12" name="Textfeld 11">
            <a:extLst>
              <a:ext uri="{FF2B5EF4-FFF2-40B4-BE49-F238E27FC236}">
                <a16:creationId xmlns:a16="http://schemas.microsoft.com/office/drawing/2014/main" id="{7773DA87-C340-DA49-9C8A-53DD74D1A81A}"/>
              </a:ext>
            </a:extLst>
          </p:cNvPr>
          <p:cNvSpPr txBox="1"/>
          <p:nvPr/>
        </p:nvSpPr>
        <p:spPr>
          <a:xfrm>
            <a:off x="497709" y="381446"/>
            <a:ext cx="723137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[</a:t>
            </a:r>
            <a:r>
              <a:rPr lang="bg-BG" sz="2600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Име на енергийната общност</a:t>
            </a:r>
            <a:r>
              <a:rPr lang="de-AT" sz="2600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]</a:t>
            </a:r>
          </a:p>
          <a:p>
            <a:r>
              <a:rPr lang="bg-BG" sz="2600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е отговорът, който всички търсим</a:t>
            </a:r>
            <a:r>
              <a:rPr lang="de-AT" sz="2600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C6F6051-458A-D645-ADE0-0192C5049925}"/>
              </a:ext>
            </a:extLst>
          </p:cNvPr>
          <p:cNvSpPr txBox="1"/>
          <p:nvPr/>
        </p:nvSpPr>
        <p:spPr>
          <a:xfrm>
            <a:off x="478855" y="1386445"/>
            <a:ext cx="68059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buSzPct val="120000"/>
              <a:buBlip>
                <a:blip r:embed="rId6"/>
              </a:buBlip>
            </a:pPr>
            <a:r>
              <a:rPr lang="de-AT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   </a:t>
            </a:r>
            <a:r>
              <a:rPr lang="bg-BG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Енергията в енергийната общност се произвежда, споделя и използва на място</a:t>
            </a:r>
            <a:r>
              <a:rPr lang="de-AT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. </a:t>
            </a:r>
            <a:br>
              <a:rPr lang="de-AT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</a:br>
            <a:endParaRPr lang="de-AT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  <a:p>
            <a:pPr marL="285750" indent="-285750">
              <a:buSzPct val="120000"/>
              <a:buBlip>
                <a:blip r:embed="rId6"/>
              </a:buBlip>
            </a:pPr>
            <a:r>
              <a:rPr lang="de-AT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   </a:t>
            </a:r>
            <a:r>
              <a:rPr lang="bg-BG" dirty="0">
                <a:solidFill>
                  <a:srgbClr val="2B5C82"/>
                </a:solidFill>
                <a:latin typeface="Calibri" panose="020F0502020204030204" pitchFamily="34" charset="0"/>
              </a:rPr>
              <a:t>Публични </a:t>
            </a:r>
            <a:r>
              <a:rPr lang="bg-BG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органи, компании и жители обединяват усилията си, за да оформят заедно енергийното бъдеще на нашата общност</a:t>
            </a:r>
            <a:r>
              <a:rPr lang="de-AT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. </a:t>
            </a:r>
          </a:p>
          <a:p>
            <a:endParaRPr lang="de-AT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  <a:p>
            <a:pPr marL="285750" indent="-285750">
              <a:buSzPct val="120000"/>
              <a:buBlip>
                <a:blip r:embed="rId6"/>
              </a:buBlip>
            </a:pPr>
            <a:r>
              <a:rPr lang="de-AT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   </a:t>
            </a:r>
            <a:r>
              <a:rPr lang="bg-BG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Това е печеливша ситуация за всички – за Вас, </a:t>
            </a:r>
            <a:r>
              <a:rPr lang="bg-BG" b="1" dirty="0">
                <a:solidFill>
                  <a:srgbClr val="2B5C82"/>
                </a:solidFill>
                <a:latin typeface="Calibri" panose="020F0502020204030204" pitchFamily="34" charset="0"/>
              </a:rPr>
              <a:t>В</a:t>
            </a:r>
            <a:r>
              <a:rPr lang="bg-BG" b="1" dirty="0">
                <a:solidFill>
                  <a:srgbClr val="2B5C82"/>
                </a:solidFill>
                <a:effectLst/>
                <a:latin typeface="Calibri" panose="020F0502020204030204" pitchFamily="34" charset="0"/>
              </a:rPr>
              <a:t>ашия съсед и климата!</a:t>
            </a:r>
            <a:endParaRPr lang="de-AT" dirty="0">
              <a:solidFill>
                <a:srgbClr val="2B5C82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2DDBC8D-0550-3F4D-AF8D-4058B24C95C3}"/>
              </a:ext>
            </a:extLst>
          </p:cNvPr>
          <p:cNvSpPr txBox="1"/>
          <p:nvPr/>
        </p:nvSpPr>
        <p:spPr>
          <a:xfrm>
            <a:off x="376879" y="3993287"/>
            <a:ext cx="680591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Искате ли да участвате и Вие</a:t>
            </a:r>
            <a:r>
              <a:rPr lang="de-AT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? </a:t>
            </a:r>
            <a:endParaRPr lang="de-AT" dirty="0">
              <a:solidFill>
                <a:srgbClr val="08537A"/>
              </a:solidFill>
              <a:effectLst/>
              <a:latin typeface="Calibri" panose="020F0502020204030204" pitchFamily="34" charset="0"/>
            </a:endParaRPr>
          </a:p>
          <a:p>
            <a:endParaRPr lang="de-AT" dirty="0">
              <a:solidFill>
                <a:srgbClr val="08537A"/>
              </a:solidFill>
              <a:effectLst/>
              <a:latin typeface="Calibri" panose="020F0502020204030204" pitchFamily="34" charset="0"/>
            </a:endParaRPr>
          </a:p>
          <a:p>
            <a:r>
              <a:rPr lang="bg-BG" sz="1600" dirty="0">
                <a:solidFill>
                  <a:srgbClr val="08537A"/>
                </a:solidFill>
                <a:latin typeface="Calibri" panose="020F0502020204030204" pitchFamily="34" charset="0"/>
              </a:rPr>
              <a:t>За</a:t>
            </a:r>
            <a:r>
              <a:rPr lang="bg-BG" sz="1600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 повече информация:</a:t>
            </a:r>
            <a:r>
              <a:rPr lang="de-AT" sz="1600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r>
              <a:rPr lang="de-AT" sz="1600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www.</a:t>
            </a:r>
            <a:r>
              <a:rPr lang="bg-BG" sz="1600" b="1" dirty="0" err="1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енергийна</a:t>
            </a:r>
            <a:r>
              <a:rPr lang="bg-BG" sz="1600" b="1" dirty="0" err="1">
                <a:solidFill>
                  <a:srgbClr val="08537A"/>
                </a:solidFill>
                <a:latin typeface="Calibri" panose="020F0502020204030204" pitchFamily="34" charset="0"/>
              </a:rPr>
              <a:t>общност</a:t>
            </a:r>
            <a:r>
              <a:rPr lang="de-AT" sz="1600" b="1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.com</a:t>
            </a:r>
            <a:r>
              <a:rPr lang="de-AT" sz="1600" dirty="0">
                <a:solidFill>
                  <a:srgbClr val="08537A"/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395077" y="9641875"/>
            <a:ext cx="2005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g-BG" sz="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Този материал е изготвен в рамките на проекта </a:t>
            </a:r>
            <a:r>
              <a:rPr lang="en-US" sz="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SHAREs</a:t>
            </a:r>
            <a:r>
              <a:rPr lang="bg-BG" sz="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финансиран от програмата за научни изследвания и иновации „Хоризонт 2020“ на Европейския съюз съгласно споразумение за безвъзмездна помощ № 101033722</a:t>
            </a:r>
            <a:endParaRPr lang="en-GB" sz="6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7A53E1-4B63-B1F0-5A2D-B52D5A8AFE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9" y="8360879"/>
            <a:ext cx="188645" cy="1105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20B927-DDB0-6ECA-A7D6-AEF32577EEE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3801" y="9649552"/>
            <a:ext cx="1558800" cy="49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34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244</Words>
  <Application>Microsoft Macintosh PowerPoint</Application>
  <PresentationFormat>Custom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Barbara Jaumann</dc:creator>
  <cp:lastModifiedBy>Любимка Гошева Георгиева</cp:lastModifiedBy>
  <cp:revision>51</cp:revision>
  <dcterms:created xsi:type="dcterms:W3CDTF">2022-12-09T12:20:21Z</dcterms:created>
  <dcterms:modified xsi:type="dcterms:W3CDTF">2023-04-24T06:20:33Z</dcterms:modified>
</cp:coreProperties>
</file>